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4" r:id="rId2"/>
    <p:sldId id="257" r:id="rId3"/>
    <p:sldId id="298" r:id="rId4"/>
    <p:sldId id="296" r:id="rId5"/>
    <p:sldId id="258" r:id="rId6"/>
    <p:sldId id="308" r:id="rId7"/>
    <p:sldId id="274" r:id="rId8"/>
    <p:sldId id="299" r:id="rId9"/>
    <p:sldId id="300" r:id="rId10"/>
    <p:sldId id="306" r:id="rId11"/>
    <p:sldId id="304" r:id="rId12"/>
    <p:sldId id="307" r:id="rId13"/>
    <p:sldId id="303" r:id="rId14"/>
    <p:sldId id="273" r:id="rId15"/>
    <p:sldId id="270" r:id="rId16"/>
    <p:sldId id="309" r:id="rId17"/>
    <p:sldId id="266" r:id="rId18"/>
    <p:sldId id="310" r:id="rId19"/>
    <p:sldId id="290" r:id="rId20"/>
    <p:sldId id="311" r:id="rId21"/>
    <p:sldId id="267" r:id="rId22"/>
    <p:sldId id="261" r:id="rId23"/>
    <p:sldId id="281" r:id="rId24"/>
    <p:sldId id="312" r:id="rId25"/>
    <p:sldId id="284" r:id="rId26"/>
    <p:sldId id="315" r:id="rId27"/>
    <p:sldId id="283" r:id="rId28"/>
    <p:sldId id="292" r:id="rId29"/>
    <p:sldId id="313" r:id="rId30"/>
    <p:sldId id="262" r:id="rId31"/>
    <p:sldId id="286" r:id="rId32"/>
    <p:sldId id="287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CF5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2" autoAdjust="0"/>
    <p:restoredTop sz="94629" autoAdjust="0"/>
  </p:normalViewPr>
  <p:slideViewPr>
    <p:cSldViewPr showGuides="1">
      <p:cViewPr>
        <p:scale>
          <a:sx n="125" d="100"/>
          <a:sy n="125" d="100"/>
        </p:scale>
        <p:origin x="-1290" y="72"/>
      </p:cViewPr>
      <p:guideLst>
        <p:guide orient="horz" pos="3702"/>
        <p:guide orient="horz" pos="4020"/>
        <p:guide orient="horz" pos="1661"/>
        <p:guide orient="horz" pos="1207"/>
        <p:guide orient="horz" pos="1842"/>
        <p:guide pos="5602"/>
        <p:guide pos="2290"/>
        <p:guide pos="748"/>
        <p:guide pos="204"/>
        <p:guide pos="3651"/>
        <p:guide pos="5465"/>
        <p:guide pos="2925"/>
        <p:guide pos="1791"/>
        <p:guide pos="3742"/>
        <p:guide pos="5057"/>
        <p:guide pos="2789"/>
        <p:guide pos="33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7424579915155085E-2"/>
          <c:y val="3.9232266745504583E-2"/>
          <c:w val="0.94067273622047243"/>
          <c:h val="0.85024530987793101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flip="none" rotWithShape="1">
              <a:gsLst>
                <a:gs pos="100000">
                  <a:srgbClr val="00B050">
                    <a:lumMod val="86000"/>
                    <a:lumOff val="14000"/>
                  </a:srgbClr>
                </a:gs>
                <a:gs pos="10000">
                  <a:srgbClr val="00B050"/>
                </a:gs>
              </a:gsLst>
              <a:path path="circle">
                <a:fillToRect l="100000" b="100000"/>
              </a:path>
              <a:tileRect t="-100000" r="-100000"/>
            </a:gradFill>
            <a:effectLst>
              <a:outerShdw dist="50800" sx="1000" sy="1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/>
          </c:spPr>
          <c:cat>
            <c:strRef>
              <c:f>Лист1!$A$2:$A$16</c:f>
              <c:strCache>
                <c:ptCount val="15"/>
                <c:pt idx="0">
                  <c:v>декабрь </c:v>
                </c:pt>
                <c:pt idx="1">
                  <c:v>январь </c:v>
                </c:pt>
                <c:pt idx="2">
                  <c:v>февраль </c:v>
                </c:pt>
                <c:pt idx="3">
                  <c:v>март </c:v>
                </c:pt>
                <c:pt idx="4">
                  <c:v>апрель </c:v>
                </c:pt>
                <c:pt idx="5">
                  <c:v>май </c:v>
                </c:pt>
                <c:pt idx="6">
                  <c:v>июнь </c:v>
                </c:pt>
                <c:pt idx="7">
                  <c:v>июль </c:v>
                </c:pt>
                <c:pt idx="8">
                  <c:v>август </c:v>
                </c:pt>
                <c:pt idx="9">
                  <c:v>сентябрь</c:v>
                </c:pt>
                <c:pt idx="10">
                  <c:v>октябрь </c:v>
                </c:pt>
                <c:pt idx="11">
                  <c:v>ноябрь </c:v>
                </c:pt>
                <c:pt idx="12">
                  <c:v>декабрь </c:v>
                </c:pt>
                <c:pt idx="13">
                  <c:v>январь </c:v>
                </c:pt>
                <c:pt idx="14">
                  <c:v>февраль 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2.2000000000000002</c:v>
                </c:pt>
                <c:pt idx="1">
                  <c:v>2.5</c:v>
                </c:pt>
                <c:pt idx="2">
                  <c:v>2</c:v>
                </c:pt>
                <c:pt idx="3">
                  <c:v>3</c:v>
                </c:pt>
                <c:pt idx="4">
                  <c:v>4.5</c:v>
                </c:pt>
                <c:pt idx="5">
                  <c:v>3.5</c:v>
                </c:pt>
                <c:pt idx="6">
                  <c:v>3</c:v>
                </c:pt>
                <c:pt idx="7">
                  <c:v>3.5</c:v>
                </c:pt>
                <c:pt idx="8">
                  <c:v>7</c:v>
                </c:pt>
                <c:pt idx="9">
                  <c:v>6</c:v>
                </c:pt>
                <c:pt idx="10">
                  <c:v>4.5</c:v>
                </c:pt>
                <c:pt idx="11">
                  <c:v>2.5</c:v>
                </c:pt>
                <c:pt idx="12">
                  <c:v>1.9</c:v>
                </c:pt>
                <c:pt idx="13">
                  <c:v>1.7</c:v>
                </c:pt>
                <c:pt idx="14">
                  <c:v>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0"/>
        <c:axId val="5127168"/>
        <c:axId val="5141248"/>
        <c:axId val="5116352"/>
      </c:line3DChart>
      <c:catAx>
        <c:axId val="5127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pPr>
            <a:endParaRPr lang="ru-RU"/>
          </a:p>
        </c:txPr>
        <c:crossAx val="5141248"/>
        <c:crosses val="autoZero"/>
        <c:auto val="1"/>
        <c:lblAlgn val="ctr"/>
        <c:lblOffset val="100"/>
        <c:noMultiLvlLbl val="0"/>
      </c:catAx>
      <c:valAx>
        <c:axId val="5141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127168"/>
        <c:crosses val="autoZero"/>
        <c:crossBetween val="between"/>
      </c:valAx>
      <c:serAx>
        <c:axId val="5116352"/>
        <c:scaling>
          <c:orientation val="minMax"/>
        </c:scaling>
        <c:delete val="1"/>
        <c:axPos val="b"/>
        <c:majorTickMark val="out"/>
        <c:minorTickMark val="none"/>
        <c:tickLblPos val="nextTo"/>
        <c:crossAx val="5141248"/>
        <c:crosses val="autoZero"/>
      </c:ser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255F0-51B0-496B-A262-11A14EF6FA0E}" type="datetimeFigureOut">
              <a:rPr lang="ru-RU" smtClean="0"/>
              <a:t>30.12.2013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195A4-3F67-47B2-AFEB-96A65E2A3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10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195A4-3F67-47B2-AFEB-96A65E2A33E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6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3568" y="1196752"/>
            <a:ext cx="2662064" cy="86652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43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05038"/>
            <a:ext cx="3456384" cy="27361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4571604" y="2205038"/>
            <a:ext cx="3456384" cy="27361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1043608" y="1916832"/>
            <a:ext cx="3456955" cy="287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1917080"/>
            <a:ext cx="3456955" cy="287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8886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16114"/>
            <a:ext cx="3456384" cy="302505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4571604" y="1916114"/>
            <a:ext cx="3456384" cy="302505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84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16114"/>
            <a:ext cx="3456384" cy="302505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4571604" y="1916114"/>
            <a:ext cx="3456384" cy="302505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39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16114"/>
            <a:ext cx="3456384" cy="302505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4571604" y="1916114"/>
            <a:ext cx="3456384" cy="302505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37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1043608" y="1916114"/>
            <a:ext cx="6984380" cy="230497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2"/>
          </p:nvPr>
        </p:nvSpPr>
        <p:spPr>
          <a:xfrm>
            <a:off x="1042988" y="4221163"/>
            <a:ext cx="6985000" cy="72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1043608" y="1916114"/>
            <a:ext cx="6984380" cy="230497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2"/>
          </p:nvPr>
        </p:nvSpPr>
        <p:spPr>
          <a:xfrm>
            <a:off x="1042988" y="4221163"/>
            <a:ext cx="6985000" cy="72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97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1043608" y="1916114"/>
            <a:ext cx="6984380" cy="230497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2"/>
          </p:nvPr>
        </p:nvSpPr>
        <p:spPr>
          <a:xfrm>
            <a:off x="1042988" y="4221163"/>
            <a:ext cx="6985000" cy="72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83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1043608" y="1916114"/>
            <a:ext cx="3456384" cy="230497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4551509" y="1916113"/>
            <a:ext cx="3456384" cy="230497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1042988" y="4221163"/>
            <a:ext cx="6985000" cy="72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64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1043608" y="1916114"/>
            <a:ext cx="3456384" cy="230497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4551509" y="1916113"/>
            <a:ext cx="3456384" cy="230497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1042988" y="4221163"/>
            <a:ext cx="6985000" cy="72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27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1043608" y="1916114"/>
            <a:ext cx="3456384" cy="230497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4551509" y="1916113"/>
            <a:ext cx="3456384" cy="230497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1042988" y="4221163"/>
            <a:ext cx="6985000" cy="72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85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04864"/>
            <a:ext cx="6984776" cy="27363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1916832"/>
            <a:ext cx="2592387" cy="287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019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04864"/>
            <a:ext cx="6984776" cy="27363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1916832"/>
            <a:ext cx="2592387" cy="287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594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04864"/>
            <a:ext cx="6984776" cy="27363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1916832"/>
            <a:ext cx="2592387" cy="287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64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16114"/>
            <a:ext cx="6984776" cy="302505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04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16114"/>
            <a:ext cx="6984776" cy="302505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1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16114"/>
            <a:ext cx="6984776" cy="302505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92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05038"/>
            <a:ext cx="3456384" cy="27361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4571604" y="2205038"/>
            <a:ext cx="3456384" cy="27361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1043608" y="1916832"/>
            <a:ext cx="3456955" cy="287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1917080"/>
            <a:ext cx="3456955" cy="287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554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76664" y="235134"/>
            <a:ext cx="2843808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05038"/>
            <a:ext cx="3456384" cy="27361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0"/>
          </p:nvPr>
        </p:nvSpPr>
        <p:spPr>
          <a:xfrm>
            <a:off x="4571604" y="2205038"/>
            <a:ext cx="3456384" cy="27361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1043608" y="1916832"/>
            <a:ext cx="3456955" cy="287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1917080"/>
            <a:ext cx="3456955" cy="287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518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916113"/>
            <a:ext cx="6984380" cy="3025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49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8" r:id="rId3"/>
    <p:sldLayoutId id="2147483662" r:id="rId4"/>
    <p:sldLayoutId id="2147483650" r:id="rId5"/>
    <p:sldLayoutId id="2147483669" r:id="rId6"/>
    <p:sldLayoutId id="2147483663" r:id="rId7"/>
    <p:sldLayoutId id="2147483661" r:id="rId8"/>
    <p:sldLayoutId id="2147483670" r:id="rId9"/>
    <p:sldLayoutId id="2147483664" r:id="rId10"/>
    <p:sldLayoutId id="2147483657" r:id="rId11"/>
    <p:sldLayoutId id="2147483671" r:id="rId12"/>
    <p:sldLayoutId id="2147483665" r:id="rId13"/>
    <p:sldLayoutId id="2147483658" r:id="rId14"/>
    <p:sldLayoutId id="2147483672" r:id="rId15"/>
    <p:sldLayoutId id="2147483666" r:id="rId16"/>
    <p:sldLayoutId id="2147483659" r:id="rId17"/>
    <p:sldLayoutId id="2147483673" r:id="rId18"/>
    <p:sldLayoutId id="2147483667" r:id="rId1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1200" kern="12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5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10.png"/><Relationship Id="rId2" Type="http://schemas.openxmlformats.org/officeDocument/2006/relationships/image" Target="../media/image46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6.wdp"/><Relationship Id="rId18" Type="http://schemas.openxmlformats.org/officeDocument/2006/relationships/image" Target="../media/image1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2.png"/><Relationship Id="rId2" Type="http://schemas.openxmlformats.org/officeDocument/2006/relationships/image" Target="../media/image6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frm=1&amp;source=images&amp;cd=&amp;docid=1aUx9ixipQhsOM&amp;tbnid=FI1_5z6gzpSaXM:&amp;ved=0CAUQjRw&amp;url=http://www.m-disc.ru/40-marlboro-playboy.html&amp;ei=bG2lUonaD6q74AS7z4DIBQ&amp;bvm=bv.57752919,d.bGE&amp;psig=AFQjCNGujtSW-aJlewtNmSiBuBOiEDHssA&amp;ust=1386659542490334" TargetMode="Externa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10.png"/><Relationship Id="rId5" Type="http://schemas.openxmlformats.org/officeDocument/2006/relationships/image" Target="../media/image86.jpeg"/><Relationship Id="rId10" Type="http://schemas.openxmlformats.org/officeDocument/2006/relationships/image" Target="../media/image82.png"/><Relationship Id="rId4" Type="http://schemas.openxmlformats.org/officeDocument/2006/relationships/image" Target="../media/image85.jpeg"/><Relationship Id="rId9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hyperlink" Target="http://www.google.ru/url?sa=i&amp;rct=j&amp;q=&amp;esrc=s&amp;frm=1&amp;source=images&amp;cd=&amp;docid=1aUx9ixipQhsOM&amp;tbnid=FI1_5z6gzpSaXM:&amp;ved=0CAUQjRw&amp;url=http://www.m-disc.ru/40-marlboro-playboy.html&amp;ei=bG2lUonaD6q74AS7z4DIBQ&amp;bvm=bv.57752919,d.bGE&amp;psig=AFQjCNGujtSW-aJlewtNmSiBuBOiEDHssA&amp;ust=138665954249033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6.png"/><Relationship Id="rId7" Type="http://schemas.openxmlformats.org/officeDocument/2006/relationships/image" Target="../media/image2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12776"/>
            <a:ext cx="30598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D:\Дорошенко\работа\Ballu\28 11 2013 Ballu Machine Газовый камин_2014\Untitl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2478"/>
            <a:ext cx="2592288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92" y="5948838"/>
            <a:ext cx="2541982" cy="4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90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Равнобедренный треугольник 21"/>
          <p:cNvSpPr/>
          <p:nvPr/>
        </p:nvSpPr>
        <p:spPr>
          <a:xfrm rot="3779119" flipH="1" flipV="1">
            <a:off x="412538" y="429348"/>
            <a:ext cx="11541860" cy="5638388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84000"/>
                  <a:alpha val="37000"/>
                </a:srgbClr>
              </a:gs>
              <a:gs pos="100000">
                <a:schemeClr val="bg1">
                  <a:lumMod val="0"/>
                  <a:alpha val="33000"/>
                </a:schemeClr>
              </a:gs>
              <a:gs pos="417">
                <a:schemeClr val="bg1">
                  <a:lumMod val="16000"/>
                  <a:alpha val="0"/>
                </a:schemeClr>
              </a:gs>
              <a:gs pos="22000">
                <a:schemeClr val="bg1">
                  <a:lumMod val="16000"/>
                  <a:alpha val="29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그림 16" descr="빛.png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40000"/>
          </a:blip>
          <a:srcRect/>
          <a:stretch>
            <a:fillRect/>
          </a:stretch>
        </p:blipFill>
        <p:spPr bwMode="auto">
          <a:xfrm rot="14206236">
            <a:off x="2377871" y="-253385"/>
            <a:ext cx="6671831" cy="524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Равнобедренный треугольник 21"/>
          <p:cNvSpPr/>
          <p:nvPr/>
        </p:nvSpPr>
        <p:spPr>
          <a:xfrm rot="3779119" flipH="1" flipV="1">
            <a:off x="-2246914" y="749379"/>
            <a:ext cx="11541860" cy="7379480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84000"/>
                  <a:alpha val="81000"/>
                </a:srgbClr>
              </a:gs>
              <a:gs pos="100000">
                <a:schemeClr val="bg1">
                  <a:alpha val="62000"/>
                  <a:lumMod val="54000"/>
                </a:schemeClr>
              </a:gs>
              <a:gs pos="0">
                <a:schemeClr val="bg1">
                  <a:alpha val="0"/>
                  <a:lumMod val="1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-2124744" y="4149080"/>
            <a:ext cx="11521280" cy="2780928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46000"/>
                  <a:lumOff val="54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1"/>
          <p:cNvSpPr/>
          <p:nvPr/>
        </p:nvSpPr>
        <p:spPr>
          <a:xfrm rot="3255455" flipV="1">
            <a:off x="-4433857" y="934992"/>
            <a:ext cx="13683526" cy="4388349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96000"/>
                </a:srgbClr>
              </a:gs>
              <a:gs pos="100000">
                <a:schemeClr val="bg1">
                  <a:alpha val="62000"/>
                  <a:lumMod val="54000"/>
                </a:schemeClr>
              </a:gs>
              <a:gs pos="0">
                <a:schemeClr val="bg1">
                  <a:alpha val="0"/>
                  <a:lumMod val="1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23245" y="-1"/>
            <a:ext cx="861870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Дорошенко\работа\Ballu\28 11 2013 Ballu Machine Газовый камин_2014\нужный\Machin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2" y="-1"/>
            <a:ext cx="9171472" cy="68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44392" y="4077072"/>
            <a:ext cx="205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latin typeface="Tahoma" pitchFamily="34" charset="0"/>
                <a:cs typeface="Tahoma" pitchFamily="34" charset="0"/>
              </a:rPr>
              <a:t>Экономичность прибора  достигается за счет регулируемого расхода газа 300-1000 г/час. </a:t>
            </a:r>
            <a:endParaRPr lang="ru-RU" sz="1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4392" y="2132856"/>
            <a:ext cx="2060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Пошаговая инструкция по управлению газовым камином </a:t>
            </a:r>
          </a:p>
        </p:txBody>
      </p:sp>
      <p:cxnSp>
        <p:nvCxnSpPr>
          <p:cNvPr id="37" name="Соединительная линия уступом 36"/>
          <p:cNvCxnSpPr>
            <a:endCxn id="15" idx="1"/>
          </p:cNvCxnSpPr>
          <p:nvPr/>
        </p:nvCxnSpPr>
        <p:spPr>
          <a:xfrm flipV="1">
            <a:off x="2123728" y="3636263"/>
            <a:ext cx="4420663" cy="353943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>
            <a:endCxn id="14" idx="1"/>
          </p:cNvCxnSpPr>
          <p:nvPr/>
        </p:nvCxnSpPr>
        <p:spPr>
          <a:xfrm flipV="1">
            <a:off x="2407906" y="2332911"/>
            <a:ext cx="4136486" cy="1270128"/>
          </a:xfrm>
          <a:prstGeom prst="bentConnector3">
            <a:avLst>
              <a:gd name="adj1" fmla="val 29276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16" idx="1"/>
          </p:cNvCxnSpPr>
          <p:nvPr/>
        </p:nvCxnSpPr>
        <p:spPr>
          <a:xfrm rot="10800000">
            <a:off x="1331642" y="4192235"/>
            <a:ext cx="5212750" cy="238781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44391" y="3282320"/>
            <a:ext cx="20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latin typeface="Tahoma" pitchFamily="34" charset="0"/>
                <a:cs typeface="Tahoma" pitchFamily="34" charset="0"/>
              </a:rPr>
              <a:t>Электро-</a:t>
            </a:r>
            <a:r>
              <a:rPr lang="ru-RU" sz="1000" dirty="0" err="1">
                <a:latin typeface="Tahoma" pitchFamily="34" charset="0"/>
                <a:cs typeface="Tahoma" pitchFamily="34" charset="0"/>
              </a:rPr>
              <a:t>пьезоэлемент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 выдает искру автоматически </a:t>
            </a:r>
            <a:r>
              <a:rPr lang="ru-RU" sz="1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в отличие от </a:t>
            </a:r>
            <a:r>
              <a:rPr lang="ru-RU" sz="1000" dirty="0" smtClean="0">
                <a:latin typeface="Tahoma" pitchFamily="34" charset="0"/>
                <a:cs typeface="Tahoma" pitchFamily="34" charset="0"/>
              </a:rPr>
              <a:t>обычного </a:t>
            </a:r>
            <a:r>
              <a:rPr lang="ru-RU" sz="1000" dirty="0" err="1" smtClean="0">
                <a:latin typeface="Tahoma" pitchFamily="34" charset="0"/>
                <a:cs typeface="Tahoma" pitchFamily="34" charset="0"/>
              </a:rPr>
              <a:t>пьезоэлемента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) </a:t>
            </a:r>
          </a:p>
        </p:txBody>
      </p:sp>
      <p:pic>
        <p:nvPicPr>
          <p:cNvPr id="30" name="빛" descr="Renoir_0017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84" y="1238737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빛" descr="Renoir_0017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75" y="1694144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БЛОК УПРАВЛЕНИЯ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4391" y="2721666"/>
            <a:ext cx="2059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Плавная бесступенчатая регулировка мощности </a:t>
            </a:r>
          </a:p>
        </p:txBody>
      </p:sp>
      <p:cxnSp>
        <p:nvCxnSpPr>
          <p:cNvPr id="33" name="Соединительная линия уступом 32"/>
          <p:cNvCxnSpPr>
            <a:endCxn id="26" idx="1"/>
          </p:cNvCxnSpPr>
          <p:nvPr/>
        </p:nvCxnSpPr>
        <p:spPr>
          <a:xfrm flipV="1">
            <a:off x="1331640" y="2921721"/>
            <a:ext cx="5212751" cy="88175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5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repeatCount="2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repeatCount="200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7" grpId="0" animBg="1"/>
      <p:bldP spid="27" grpId="1" animBg="1"/>
      <p:bldP spid="25" grpId="0" animBg="1"/>
      <p:bldP spid="28" grpId="0" animBg="1"/>
      <p:bldP spid="28" grpId="1" animBg="1"/>
      <p:bldP spid="16" grpId="0"/>
      <p:bldP spid="14" grpId="0"/>
      <p:bldP spid="15" grpId="0"/>
      <p:bldP spid="2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Равнобедренный треугольник 21"/>
          <p:cNvSpPr/>
          <p:nvPr/>
        </p:nvSpPr>
        <p:spPr>
          <a:xfrm rot="3779119" flipH="1" flipV="1">
            <a:off x="-960405" y="2670432"/>
            <a:ext cx="11541860" cy="2556205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84000"/>
                  <a:alpha val="37000"/>
                </a:srgbClr>
              </a:gs>
              <a:gs pos="100000">
                <a:schemeClr val="bg1">
                  <a:lumMod val="0"/>
                  <a:alpha val="33000"/>
                </a:schemeClr>
              </a:gs>
              <a:gs pos="417">
                <a:schemeClr val="bg1">
                  <a:lumMod val="16000"/>
                  <a:alpha val="0"/>
                </a:schemeClr>
              </a:gs>
              <a:gs pos="22000">
                <a:schemeClr val="bg1">
                  <a:lumMod val="16000"/>
                  <a:alpha val="29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1"/>
          <p:cNvSpPr/>
          <p:nvPr/>
        </p:nvSpPr>
        <p:spPr>
          <a:xfrm rot="3779119" flipH="1" flipV="1">
            <a:off x="-2967102" y="308170"/>
            <a:ext cx="11541860" cy="8996267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84000"/>
                  <a:alpha val="81000"/>
                </a:srgbClr>
              </a:gs>
              <a:gs pos="100000">
                <a:schemeClr val="bg1">
                  <a:alpha val="62000"/>
                  <a:lumMod val="54000"/>
                </a:schemeClr>
              </a:gs>
              <a:gs pos="0">
                <a:schemeClr val="bg1">
                  <a:alpha val="0"/>
                  <a:lumMod val="1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그림 16" descr="빛.png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40000"/>
          </a:blip>
          <a:srcRect/>
          <a:stretch>
            <a:fillRect/>
          </a:stretch>
        </p:blipFill>
        <p:spPr bwMode="auto">
          <a:xfrm rot="14206236">
            <a:off x="1945823" y="281319"/>
            <a:ext cx="6671831" cy="524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Равнобедренный треугольник 24"/>
          <p:cNvSpPr/>
          <p:nvPr/>
        </p:nvSpPr>
        <p:spPr>
          <a:xfrm>
            <a:off x="-2124744" y="4149080"/>
            <a:ext cx="11521280" cy="2780928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46000"/>
                  <a:lumOff val="54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1"/>
          <p:cNvSpPr/>
          <p:nvPr/>
        </p:nvSpPr>
        <p:spPr>
          <a:xfrm rot="3255455" flipV="1">
            <a:off x="-3925261" y="1195573"/>
            <a:ext cx="13683526" cy="3135113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96000"/>
                  <a:alpha val="38000"/>
                </a:srgbClr>
              </a:gs>
              <a:gs pos="100000">
                <a:schemeClr val="bg1">
                  <a:lumMod val="67000"/>
                  <a:alpha val="36000"/>
                </a:schemeClr>
              </a:gs>
              <a:gs pos="0">
                <a:schemeClr val="bg1">
                  <a:alpha val="0"/>
                  <a:lumMod val="1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D:\Дорошенко\работа\Ballu\28 11 2013 Ballu Machine Газовый камин_2014\нужный\Machine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2" y="-1"/>
            <a:ext cx="9171472" cy="68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6664" y="235134"/>
            <a:ext cx="3167336" cy="63408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СИСТЕМА КОНТРОЛЯ КАЧЕСТВА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8104" y="908720"/>
            <a:ext cx="3312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Каждый собранный газовый камин BALLU MACHINE проходит тестирование на работоспособность и срабатывание системы </a:t>
            </a:r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безопасности по 27 пунктам протокола испытаний</a:t>
            </a: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726" y="1772816"/>
            <a:ext cx="7508673" cy="47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екст 3"/>
          <p:cNvSpPr txBox="1">
            <a:spLocks/>
          </p:cNvSpPr>
          <p:nvPr/>
        </p:nvSpPr>
        <p:spPr>
          <a:xfrm>
            <a:off x="1403648" y="3717032"/>
            <a:ext cx="1368152" cy="724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/>
                </a:solidFill>
              </a:rPr>
              <a:t>Закупка сырья и комплектующих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0" name="Текст 3"/>
          <p:cNvSpPr txBox="1">
            <a:spLocks/>
          </p:cNvSpPr>
          <p:nvPr/>
        </p:nvSpPr>
        <p:spPr>
          <a:xfrm>
            <a:off x="593517" y="5141951"/>
            <a:ext cx="1746235" cy="1023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/>
                </a:solidFill>
              </a:rPr>
              <a:t>Обратная  связь, 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контроль сервисной службы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1" name="Текст 3"/>
          <p:cNvSpPr txBox="1">
            <a:spLocks/>
          </p:cNvSpPr>
          <p:nvPr/>
        </p:nvSpPr>
        <p:spPr>
          <a:xfrm>
            <a:off x="3348550" y="3702462"/>
            <a:ext cx="1577046" cy="1023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/>
                </a:solidFill>
              </a:rPr>
              <a:t>Производство и сборка продукции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2" name="Текст 3"/>
          <p:cNvSpPr txBox="1">
            <a:spLocks/>
          </p:cNvSpPr>
          <p:nvPr/>
        </p:nvSpPr>
        <p:spPr>
          <a:xfrm>
            <a:off x="2555776" y="4581128"/>
            <a:ext cx="1296144" cy="1023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/>
                </a:solidFill>
              </a:rPr>
              <a:t>Входной контроль материалов   и комплектующих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3" name="Текст 3"/>
          <p:cNvSpPr txBox="1">
            <a:spLocks/>
          </p:cNvSpPr>
          <p:nvPr/>
        </p:nvSpPr>
        <p:spPr>
          <a:xfrm>
            <a:off x="2671322" y="2405647"/>
            <a:ext cx="1684654" cy="1023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/>
                </a:solidFill>
              </a:rPr>
              <a:t>Контроль на участках производственного цикла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4" name="Текст 3"/>
          <p:cNvSpPr txBox="1">
            <a:spLocks/>
          </p:cNvSpPr>
          <p:nvPr/>
        </p:nvSpPr>
        <p:spPr>
          <a:xfrm>
            <a:off x="5148064" y="5344915"/>
            <a:ext cx="1707950" cy="511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/>
                </a:solidFill>
              </a:rPr>
              <a:t>Инновации 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5" name="Текст 3"/>
          <p:cNvSpPr txBox="1">
            <a:spLocks/>
          </p:cNvSpPr>
          <p:nvPr/>
        </p:nvSpPr>
        <p:spPr>
          <a:xfrm>
            <a:off x="5152501" y="4562460"/>
            <a:ext cx="1707950" cy="727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/>
                </a:solidFill>
              </a:rPr>
              <a:t>Разработка технологических процессов 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6" name="Текст 3"/>
          <p:cNvSpPr txBox="1">
            <a:spLocks/>
          </p:cNvSpPr>
          <p:nvPr/>
        </p:nvSpPr>
        <p:spPr>
          <a:xfrm>
            <a:off x="5152501" y="3743694"/>
            <a:ext cx="1512168" cy="713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/>
                </a:solidFill>
              </a:rPr>
              <a:t>Контроль  готовой продукции (тестирование)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7" name="Текст 3"/>
          <p:cNvSpPr txBox="1">
            <a:spLocks/>
          </p:cNvSpPr>
          <p:nvPr/>
        </p:nvSpPr>
        <p:spPr>
          <a:xfrm>
            <a:off x="5152782" y="2557284"/>
            <a:ext cx="1707669" cy="511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tx1"/>
                </a:solidFill>
              </a:rPr>
              <a:t>Гарантийное обслуживание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8" name="Текст 3"/>
          <p:cNvSpPr txBox="1">
            <a:spLocks/>
          </p:cNvSpPr>
          <p:nvPr/>
        </p:nvSpPr>
        <p:spPr>
          <a:xfrm>
            <a:off x="7194177" y="2420888"/>
            <a:ext cx="1626295" cy="781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solidFill>
                  <a:schemeClr val="tx1"/>
                </a:solidFill>
              </a:rPr>
              <a:t>ГАЗОВЫЙ КАМИН </a:t>
            </a:r>
            <a:r>
              <a:rPr lang="ru-RU" sz="1100" dirty="0">
                <a:solidFill>
                  <a:srgbClr val="38C176"/>
                </a:solidFill>
              </a:rPr>
              <a:t/>
            </a:r>
            <a:br>
              <a:rPr lang="ru-RU" sz="1100" dirty="0">
                <a:solidFill>
                  <a:srgbClr val="38C176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BALLU MACHINE</a:t>
            </a:r>
            <a:r>
              <a:rPr lang="en-US" sz="1100" dirty="0">
                <a:solidFill>
                  <a:srgbClr val="38C176"/>
                </a:solidFill>
              </a:rPr>
              <a:t/>
            </a:r>
            <a:br>
              <a:rPr lang="en-US" sz="1100" dirty="0">
                <a:solidFill>
                  <a:srgbClr val="38C176"/>
                </a:solidFill>
              </a:rPr>
            </a:b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3730" y="2924944"/>
            <a:ext cx="675459" cy="169340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7" grpId="0" animBg="1"/>
      <p:bldP spid="27" grpId="1" animBg="1"/>
      <p:bldP spid="25" grpId="0" animBg="1"/>
      <p:bldP spid="28" grpId="0" animBg="1"/>
      <p:bldP spid="28" grpId="1" animBg="1"/>
      <p:bldP spid="2" grpId="0"/>
      <p:bldP spid="22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Равнобедренный треугольник 21"/>
          <p:cNvSpPr/>
          <p:nvPr/>
        </p:nvSpPr>
        <p:spPr>
          <a:xfrm rot="3488731" flipH="1" flipV="1">
            <a:off x="-1081418" y="-2388844"/>
            <a:ext cx="11541860" cy="11732224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84000"/>
                  <a:alpha val="81000"/>
                </a:srgbClr>
              </a:gs>
              <a:gs pos="100000">
                <a:schemeClr val="bg1">
                  <a:alpha val="62000"/>
                  <a:lumMod val="54000"/>
                </a:schemeClr>
              </a:gs>
              <a:gs pos="0">
                <a:schemeClr val="bg1">
                  <a:lumMod val="16000"/>
                  <a:alpha val="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-2124744" y="4149080"/>
            <a:ext cx="11521280" cy="2780928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46000"/>
                  <a:lumOff val="54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1"/>
          <p:cNvSpPr/>
          <p:nvPr/>
        </p:nvSpPr>
        <p:spPr>
          <a:xfrm rot="3380829" flipV="1">
            <a:off x="-1862497" y="1125508"/>
            <a:ext cx="11971268" cy="4039238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6000">
                <a:srgbClr val="B9B9B9">
                  <a:lumMod val="96000"/>
                  <a:alpha val="48000"/>
                </a:srgbClr>
              </a:gs>
              <a:gs pos="100000">
                <a:schemeClr val="bg1">
                  <a:lumMod val="0"/>
                  <a:lumOff val="100000"/>
                  <a:alpha val="6000"/>
                </a:schemeClr>
              </a:gs>
              <a:gs pos="23000">
                <a:srgbClr val="3C3C3C">
                  <a:alpha val="17000"/>
                </a:srgbClr>
              </a:gs>
              <a:gs pos="0">
                <a:schemeClr val="bg1">
                  <a:lumMod val="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그림 16" descr="빛.png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40000"/>
          </a:blip>
          <a:srcRect/>
          <a:stretch>
            <a:fillRect/>
          </a:stretch>
        </p:blipFill>
        <p:spPr bwMode="auto">
          <a:xfrm rot="14206236">
            <a:off x="-718473" y="1361439"/>
            <a:ext cx="6671831" cy="524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1660" y="-674894"/>
            <a:ext cx="12169352" cy="82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Дорошенко\работа\Ballu\28 11 2013 Ballu Machine Газовый камин_2014\нужный\Machin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2" y="-1"/>
            <a:ext cx="9171472" cy="68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Соединительная линия уступом 23"/>
          <p:cNvCxnSpPr>
            <a:endCxn id="4" idx="3"/>
          </p:cNvCxnSpPr>
          <p:nvPr/>
        </p:nvCxnSpPr>
        <p:spPr>
          <a:xfrm rot="5400000">
            <a:off x="3029441" y="1530174"/>
            <a:ext cx="1875982" cy="633079"/>
          </a:xfrm>
          <a:prstGeom prst="bentConnector2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0152" y="1268760"/>
            <a:ext cx="2023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Экономичность прибора достигается за счет регулируемого расхода газа 300 – 1 000 г/час</a:t>
            </a:r>
          </a:p>
        </p:txBody>
      </p:sp>
      <p:cxnSp>
        <p:nvCxnSpPr>
          <p:cNvPr id="37" name="Соединительная линия уступом 36"/>
          <p:cNvCxnSpPr>
            <a:endCxn id="15" idx="1"/>
          </p:cNvCxnSpPr>
          <p:nvPr/>
        </p:nvCxnSpPr>
        <p:spPr>
          <a:xfrm rot="5400000" flipH="1" flipV="1">
            <a:off x="4665494" y="2728188"/>
            <a:ext cx="1469099" cy="1080019"/>
          </a:xfrm>
          <a:prstGeom prst="bentConnector2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>
            <a:endCxn id="14" idx="1"/>
          </p:cNvCxnSpPr>
          <p:nvPr/>
        </p:nvCxnSpPr>
        <p:spPr>
          <a:xfrm rot="5400000" flipH="1" flipV="1">
            <a:off x="3967083" y="2227344"/>
            <a:ext cx="2577709" cy="1368429"/>
          </a:xfrm>
          <a:prstGeom prst="bentConnector2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40053" y="2256648"/>
            <a:ext cx="2088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latin typeface="Tahoma" pitchFamily="34" charset="0"/>
                <a:cs typeface="Tahoma" pitchFamily="34" charset="0"/>
              </a:rPr>
              <a:t>1 газовый баллон 27 литров обеспечивает от 25 до 50 часов непрерывной работы</a:t>
            </a:r>
          </a:p>
        </p:txBody>
      </p:sp>
      <p:pic>
        <p:nvPicPr>
          <p:cNvPr id="30" name="빛" descr="Renoir_0017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71" y="188640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빛" descr="Renoir_0017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13" y="4670122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6664" y="235134"/>
            <a:ext cx="3167336" cy="63408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ЭКОНОМИЧНОСТЬ И ЭКОЛОГИЧНОСТЬ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940053" y="2924944"/>
            <a:ext cx="28800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buClr>
                <a:srgbClr val="00B050"/>
              </a:buClr>
              <a:buSzPct val="110000"/>
            </a:pPr>
            <a:r>
              <a:rPr lang="ru-RU" sz="11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В </a:t>
            </a:r>
            <a:r>
              <a:rPr lang="ru-RU" sz="11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среднем 1 кВт «газового» тепла более чем в 2 раза дешевле «электрического</a:t>
            </a:r>
            <a:r>
              <a:rPr lang="ru-RU" sz="11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»</a:t>
            </a:r>
            <a:endParaRPr lang="ru-RU" sz="11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3" name="Picture 2" descr="D:\Документы\1\11\Makeeva_YG\Rusklimat\Работа 2013\Ballu\NEW BALLU 2014\Products\AC\Eco Inverter\eco gree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98"/>
          <a:stretch/>
        </p:blipFill>
        <p:spPr bwMode="auto">
          <a:xfrm>
            <a:off x="380065" y="3068960"/>
            <a:ext cx="3264646" cy="22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313" y="3467830"/>
            <a:ext cx="1482159" cy="1473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450" y="2276872"/>
            <a:ext cx="2463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Уникальная конструкция </a:t>
            </a:r>
            <a:r>
              <a:rPr lang="ru-RU" sz="1000" dirty="0" err="1">
                <a:latin typeface="Tahoma" pitchFamily="34" charset="0"/>
                <a:cs typeface="Tahoma" pitchFamily="34" charset="0"/>
              </a:rPr>
              <a:t>дожигателя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 обеспечивает 100% сгорание топливной </a:t>
            </a:r>
            <a:r>
              <a:rPr lang="ru-RU" sz="1000" dirty="0" smtClean="0">
                <a:latin typeface="Tahoma" pitchFamily="34" charset="0"/>
                <a:cs typeface="Tahoma" pitchFamily="34" charset="0"/>
              </a:rPr>
              <a:t>смеси. Это 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позволяет защитить природу от выброса вредных примесей. </a:t>
            </a:r>
            <a:r>
              <a:rPr lang="ru-RU" sz="1000" dirty="0" smtClean="0">
                <a:latin typeface="Tahoma" pitchFamily="34" charset="0"/>
                <a:cs typeface="Tahoma" pitchFamily="34" charset="0"/>
              </a:rPr>
              <a:t>На 30% сокращен выброс углекислого газа</a:t>
            </a:r>
            <a:r>
              <a:rPr lang="en-US" sz="1000" dirty="0" smtClean="0">
                <a:latin typeface="Tahoma" pitchFamily="34" charset="0"/>
                <a:cs typeface="Tahoma" pitchFamily="34" charset="0"/>
              </a:rPr>
              <a:t> CO</a:t>
            </a:r>
            <a:r>
              <a:rPr lang="en-US" sz="600" b="1" dirty="0" smtClean="0">
                <a:latin typeface="Tahoma" pitchFamily="34" charset="0"/>
                <a:cs typeface="Tahoma" pitchFamily="34" charset="0"/>
              </a:rPr>
              <a:t>2</a:t>
            </a:r>
            <a:endParaRPr lang="ru-RU" sz="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4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2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5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8" grpId="0" animBg="1"/>
      <p:bldP spid="28" grpId="1" animBg="1"/>
      <p:bldP spid="14" grpId="0"/>
      <p:bldP spid="15" grpId="0"/>
      <p:bldP spid="2" grpId="0"/>
      <p:bldP spid="26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4403"/>
          <a:stretch/>
        </p:blipFill>
        <p:spPr bwMode="auto">
          <a:xfrm>
            <a:off x="2314576" y="908720"/>
            <a:ext cx="2357438" cy="55077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ЭФФЕКТИВНОСТЬ  ПРОДУКТА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1172652"/>
            <a:ext cx="40316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5 раз эффективнее обогревателей типа «грибок», распределение тепла в радиусе 2-х метров. 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0482" y="1985948"/>
            <a:ext cx="43140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</a:t>
            </a:r>
          </a:p>
          <a:p>
            <a:pPr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Живой огонь высотой до 1,5 метров заключен в термальную стеклянную японскую колбу с повышенными характеристиками теплоотдачи, стойкой к высоким перепадам температур и атмосферным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осадкам.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40625" y="2924944"/>
            <a:ext cx="2903926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ЭНЕРГОЭФФЕКТИВНЫЙ</a:t>
            </a:r>
            <a:endParaRPr lang="ru-RU" sz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l="11543" t="29058" r="45973" b="18237"/>
          <a:stretch/>
        </p:blipFill>
        <p:spPr bwMode="auto">
          <a:xfrm>
            <a:off x="386080" y="3710533"/>
            <a:ext cx="160274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252536" y="3140968"/>
            <a:ext cx="2903926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ЭКОЛОГИЧНЫЙ</a:t>
            </a:r>
            <a:endParaRPr lang="ru-RU" sz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4188604"/>
            <a:ext cx="43204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МОБИЛЬНОСТЬ</a:t>
            </a: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Свободное движение продукта на 360°, легкое перемещение по любой поверхности </a:t>
            </a:r>
            <a:r>
              <a:rPr lang="ru-RU" sz="95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 скрытых колеса со стопорами в комплекте).</a:t>
            </a:r>
            <a:endParaRPr lang="ru-RU" sz="95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4008" y="3159284"/>
            <a:ext cx="4320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ЗАЩИТА</a:t>
            </a:r>
            <a:endParaRPr lang="en-US" sz="11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 уровня безопасности, отключение прибора при падении,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автоматическое прекращение подачи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при: непредвиденной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утечке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газа, при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отсутствии пламени в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колбе.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62352" y="908720"/>
            <a:ext cx="18934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МОЩНОСТЬ ДО 13 КВТ </a:t>
            </a:r>
            <a:endParaRPr lang="ru-RU" sz="12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8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31640" y="4508500"/>
            <a:ext cx="29001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Распределение тепла в радиусе 2 метров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9360" y="4508500"/>
            <a:ext cx="10358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Мобильность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4403"/>
          <a:stretch/>
        </p:blipFill>
        <p:spPr bwMode="auto">
          <a:xfrm>
            <a:off x="2366136" y="2005877"/>
            <a:ext cx="945530" cy="22090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орошенко\работа\Ballu\28 11 2013 Ballu Machine Газовый камин_2014\нужный\распределение тепла в радиусе 2 метров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26" y="3373252"/>
            <a:ext cx="2851955" cy="116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рапеция 2"/>
          <p:cNvSpPr/>
          <p:nvPr/>
        </p:nvSpPr>
        <p:spPr>
          <a:xfrm>
            <a:off x="1577414" y="2060848"/>
            <a:ext cx="2438355" cy="2016224"/>
          </a:xfrm>
          <a:prstGeom prst="trapezoid">
            <a:avLst>
              <a:gd name="adj" fmla="val 50965"/>
            </a:avLst>
          </a:prstGeom>
          <a:gradFill>
            <a:gsLst>
              <a:gs pos="94135">
                <a:srgbClr val="FCF2D8">
                  <a:alpha val="27000"/>
                </a:srgbClr>
              </a:gs>
              <a:gs pos="5400">
                <a:srgbClr val="FAC394">
                  <a:alpha val="58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FCF5DC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12259" y="2169603"/>
            <a:ext cx="2592288" cy="1075531"/>
          </a:xfrm>
          <a:prstGeom prst="rect">
            <a:avLst/>
          </a:prstGeom>
          <a:gradFill flip="none" rotWithShape="1">
            <a:gsLst>
              <a:gs pos="95400">
                <a:srgbClr val="FCF0D5">
                  <a:alpha val="39000"/>
                </a:srgbClr>
              </a:gs>
              <a:gs pos="5400">
                <a:srgbClr val="FCEDD1">
                  <a:alpha val="39000"/>
                </a:srgbClr>
              </a:gs>
              <a:gs pos="0">
                <a:srgbClr val="FCF2D8">
                  <a:alpha val="0"/>
                </a:srgbClr>
              </a:gs>
              <a:gs pos="50000">
                <a:srgbClr val="FAC394">
                  <a:alpha val="58000"/>
                </a:srgbClr>
              </a:gs>
              <a:gs pos="100000">
                <a:srgbClr val="FCF5DC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4403"/>
          <a:stretch/>
        </p:blipFill>
        <p:spPr bwMode="auto">
          <a:xfrm>
            <a:off x="5337375" y="2030742"/>
            <a:ext cx="945530" cy="22090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орошенко\работа\Ballu\28 11 2013 Ballu Machine Газовый камин_2014\нужный\мобильность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2264690" cy="239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976664" y="235134"/>
            <a:ext cx="2843808" cy="634082"/>
          </a:xfrm>
        </p:spPr>
        <p:txBody>
          <a:bodyPr/>
          <a:lstStyle/>
          <a:p>
            <a:r>
              <a:rPr lang="ru-RU" dirty="0" smtClean="0"/>
              <a:t>ЭФФЕКТИВНОСТЬ  ПРОДУКТА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962352" y="908720"/>
            <a:ext cx="26420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При уличной температуре воздуха +10°С, газовый камин способен повысить температуру воздуха до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+25°С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(на площади 10 </a:t>
            </a:r>
            <a:r>
              <a:rPr lang="ru-RU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кв.м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.)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28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 animBg="1"/>
      <p:bldP spid="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1"/>
          <a:stretch/>
        </p:blipFill>
        <p:spPr bwMode="auto">
          <a:xfrm>
            <a:off x="5069014" y="1143000"/>
            <a:ext cx="4074986" cy="39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/>
          <a:stretch/>
        </p:blipFill>
        <p:spPr bwMode="auto">
          <a:xfrm>
            <a:off x="0" y="1340768"/>
            <a:ext cx="3151311" cy="34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СРАВНИТЕЛЬНАЯ ЭФФЕКТИВНОСТЬ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2008" y="-27384"/>
            <a:ext cx="10188624" cy="823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5183614"/>
            <a:ext cx="16898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В 5 РАЗ ЭФФЕКТИВНЕЕ</a:t>
            </a:r>
            <a:endParaRPr lang="ru-RU" sz="11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4403"/>
          <a:stretch/>
        </p:blipFill>
        <p:spPr bwMode="auto">
          <a:xfrm>
            <a:off x="4852989" y="2204864"/>
            <a:ext cx="1228174" cy="28694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орошенко\работа\Ballu\28 11 2013 Ballu Machine Газовый камин_2014\нужный\в 5 раз эффективнее 1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06" y="1984723"/>
            <a:ext cx="1211407" cy="288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орошенко\работа\Ballu\28 11 2013 Ballu Machine Газовый камин_2014\нужный\в 5 раз эффективнее 1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97547"/>
            <a:ext cx="1887022" cy="20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Дорошенко\работа\Ballu\28 11 2013 Ballu Machine Газовый камин_2014\нужный\в 5 раз эффективнее 1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79" y="1969381"/>
            <a:ext cx="2572794" cy="99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58112" y="5481416"/>
            <a:ext cx="389806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Живой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огонь высотой до 1,5 метров заключен в термальную стеклянную японскую колбу с повышенными характеристиками теплоотдачи, стойкой к высоким перепадам температур и атмосферным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осадкам.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9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6" presetClass="entr" presetSubtype="37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r="4403"/>
          <a:stretch/>
        </p:blipFill>
        <p:spPr bwMode="auto">
          <a:xfrm>
            <a:off x="2296319" y="908720"/>
            <a:ext cx="2333625" cy="55077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ТЕХНИЧЕСКИЕ ХАРАКТЕРИСТИКИ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29944" y="3761164"/>
            <a:ext cx="3686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Производится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соблюдением всех стандартов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здоровью и безопасности Европейского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Союза</a:t>
            </a:r>
          </a:p>
          <a:p>
            <a:pPr algn="just"/>
            <a:endParaRPr lang="ru-RU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Соответствует протоколам испытаний и стандартам Таможенного союза  </a:t>
            </a:r>
            <a:endParaRPr lang="ru-RU" sz="95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022945"/>
              </p:ext>
            </p:extLst>
          </p:nvPr>
        </p:nvGraphicFramePr>
        <p:xfrm>
          <a:off x="4715446" y="908720"/>
          <a:ext cx="4105026" cy="262222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2437862"/>
                <a:gridCol w="1667164"/>
              </a:tblGrid>
              <a:tr h="272337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Номинальная тепловая мощность, кВт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до 13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80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Давление газа в редукторе, </a:t>
                      </a:r>
                      <a:r>
                        <a:rPr lang="ru-RU" sz="1000" b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мБар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30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287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Расход газа, л/час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1,0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654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Тип топлива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Пропан, пропан-бутан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Радиус обогрева, м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38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Способ </a:t>
                      </a:r>
                      <a:r>
                        <a:rPr lang="ru-RU" sz="1000" b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поджига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Электропьезоподжиг</a:t>
                      </a:r>
                      <a:endParaRPr lang="ru-RU" sz="1000" b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54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Размеры прибора (</a:t>
                      </a:r>
                      <a:r>
                        <a:rPr lang="ru-RU" sz="1000" b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ШхВхГ</a:t>
                      </a:r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), мм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609х609х2339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54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Размеры упаковки (</a:t>
                      </a:r>
                      <a:r>
                        <a:rPr lang="ru-RU" sz="1000" b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ШхВхГ</a:t>
                      </a:r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), мм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1450х530х630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54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Вес нетто, кг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54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Вес брутто, кг</a:t>
                      </a:r>
                      <a:endParaRPr lang="ru-RU" sz="1000" b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https://encrypted-tbn1.gstatic.com/images?q=tbn:ANd9GcQ9tmHSZQlS2K1mSjpbvPDyGZAx_CCEyWCTZmWsBJWb9zLULIwp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587" y="4365104"/>
            <a:ext cx="503146" cy="4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cqc.eu/userfiles/Image/ce%20marki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7442" r="7275" b="6186"/>
          <a:stretch/>
        </p:blipFill>
        <p:spPr bwMode="auto">
          <a:xfrm>
            <a:off x="8370613" y="3717032"/>
            <a:ext cx="430809" cy="43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2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УПАКОВКА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90945" y="903510"/>
            <a:ext cx="30359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ЦЕНТР ПРОДАЖ ПОСТУПАЕТ ПРОДУКТ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1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ПАКЕТОМ РЕКЛАМНЫХ МАТЕРИАЛОВ</a:t>
            </a:r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ОФОРМЛЕНИЯ ВИТРИНЫ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0232" y="2493126"/>
            <a:ext cx="3641801" cy="197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628800"/>
            <a:ext cx="5650171" cy="45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빛_big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84" y="5221188"/>
            <a:ext cx="7699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01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10"/>
                            </p:stCondLst>
                            <p:childTnLst>
                              <p:par>
                                <p:cTn id="25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2 -0.02454 L 0.24618 -0.09838 C 0.29462 -0.10972 0.40608 -0.16968 0.46146 -0.08357 C 0.51285 -0.00579 0.49063 0.04051 0.37952 0.1331 C 0.33698 0.16898 0.2816 0.19467 0.25591 0.21088 " pathEditMode="relative" rAng="0" ptsTypes="FfttF">
                                      <p:cBhvr>
                                        <p:cTn id="26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98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6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77778E-7 -2.59259E-6 L 0.25816 -0.1539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9" y="-770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45000000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xit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УПАКОВКА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90945" y="903510"/>
            <a:ext cx="26135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центр продаж поступает продукт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ПАКЕТОМ РЕКЛАМНЫХ МАТЕРИАЛОВ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оформления витрины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375" y="4077072"/>
            <a:ext cx="3641801" cy="197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628800"/>
            <a:ext cx="5650171" cy="45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4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239710" y="1052736"/>
            <a:ext cx="3628434" cy="387151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9000"/>
                </a:srgbClr>
              </a:gs>
              <a:gs pos="88000">
                <a:srgbClr val="C00000">
                  <a:alpha val="17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2" descr="D:\Дорошенко\работа\Ballu\28 11 2013 Ballu Machine Газовый камин_2014\этапы сборки\материал\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9552">
            <a:off x="4269951" y="4152535"/>
            <a:ext cx="216024" cy="152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D:\Дорошенко\работа\Ballu\28 11 2013 Ballu Machine Газовый камин_2014\этапы сборки\материал\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618">
            <a:off x="3609339" y="4161516"/>
            <a:ext cx="216024" cy="152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рошенко\работа\Ballu\28 11 2013 Ballu Machine Газовый камин_2014\этапы сборки\материал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81" y="1440321"/>
            <a:ext cx="1176721" cy="281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БЫСТРАЯ СБОРКА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3110" y="3854069"/>
            <a:ext cx="1172963" cy="188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Дорошенко\работа\Ballu\28 11 2013 Ballu Machine Газовый камин_2014\этапы сборки\материал\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64" y="1340768"/>
            <a:ext cx="463213" cy="269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Дорошенко\работа\Ballu\28 11 2013 Ballu Machine Газовый камин_2014\этапы сборки\материал\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84" y="1349791"/>
            <a:ext cx="457736" cy="32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орошенко\работа\Ballu\28 11 2013 Ballu Machine Газовый камин_2014\этапы сборки\материал\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57" y="1440791"/>
            <a:ext cx="1176721" cy="281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рошенко\работа\Ballu\28 11 2013 Ballu Machine Газовый камин_2014\этапы сборки\материал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81" y="1447465"/>
            <a:ext cx="1176721" cy="281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Дорошенко\работа\Ballu\28 11 2013 Ballu Machine Газовый камин_2014\этапы сборки\материал\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54" y="1624294"/>
            <a:ext cx="806096" cy="25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Дорошенко\работа\Ballu\28 11 2013 Ballu Machine Газовый камин_2014\этапы сборки\материал\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63" y="1413036"/>
            <a:ext cx="480755" cy="2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Дорошенко\работа\Ballu\28 11 2013 Ballu Machine Газовый камин_2014\этапы сборки\материал\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48" y="1268760"/>
            <a:ext cx="1198605" cy="5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Дорошенко\работа\Ballu\28 11 2013 Ballu Machine Газовый камин_2014\этапы сборки\материал\1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19" y="4149080"/>
            <a:ext cx="1152596" cy="152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683372" y="908050"/>
            <a:ext cx="25619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1. 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Основание поставляется в сборе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81712" y="1372643"/>
            <a:ext cx="2100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2. 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Крепим верхние профили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93172" y="1855213"/>
            <a:ext cx="23214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3. 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Одеваем колбу и </a:t>
            </a:r>
            <a:r>
              <a:rPr lang="ru-RU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дожигатель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81712" y="2337783"/>
            <a:ext cx="3036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4. 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Вставляем решетки и дефлектор в пазы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696137" y="2819998"/>
            <a:ext cx="26260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5. 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Фиксируем козырек 3-мя болтами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81712" y="3324054"/>
            <a:ext cx="2281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6. 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Закрепляем боковые панели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3" name="그림 17" descr="AC-46-시계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717032"/>
            <a:ext cx="16446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그림 19" descr="AC-46-바늘침.png"/>
          <p:cNvPicPr>
            <a:picLocks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4050407"/>
            <a:ext cx="492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그림 20" descr="AC-46-바늘침.png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7" y="4175819"/>
            <a:ext cx="619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677495" y="3882534"/>
            <a:ext cx="18885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7. 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Прибор готов к работе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16820" y="5823066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МИНУТ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3006" y="5821168"/>
            <a:ext cx="52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05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92363" y="5815837"/>
            <a:ext cx="52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10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93006" y="5827009"/>
            <a:ext cx="52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15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93006" y="5827009"/>
            <a:ext cx="52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20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93006" y="5827009"/>
            <a:ext cx="52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25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3006" y="5827009"/>
            <a:ext cx="52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30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6239850" y="-1179512"/>
            <a:ext cx="36004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ru-RU" smtClean="0"/>
              <a:t>ПАКЕТ РЕКЛАМНЫХ МАТЕРИАЛОВ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40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0800000">
                                      <p:cBhvr>
                                        <p:cTn id="25" dur="1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660000">
                                      <p:cBhvr>
                                        <p:cTn id="27" dur="1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grpId="1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7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2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6" presetClass="emph" presetSubtype="0" repeatCount="indefinite" fill="hold" grpId="1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1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7250"/>
                            </p:stCondLst>
                            <p:childTnLst>
                              <p:par>
                                <p:cTn id="1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/>
      <p:bldP spid="17" grpId="0"/>
      <p:bldP spid="20" grpId="0"/>
      <p:bldP spid="21" grpId="0"/>
      <p:bldP spid="22" grpId="0"/>
      <p:bldP spid="25" grpId="0"/>
      <p:bldP spid="26" grpId="0"/>
      <p:bldP spid="29" grpId="0"/>
      <p:bldP spid="30" grpId="0"/>
      <p:bldP spid="30" grpId="1"/>
      <p:bldP spid="31" grpId="0"/>
      <p:bldP spid="31" grpId="1"/>
      <p:bldP spid="32" grpId="0"/>
      <p:bldP spid="3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8532"/>
          <a:stretch/>
        </p:blipFill>
        <p:spPr bwMode="auto">
          <a:xfrm>
            <a:off x="2349499" y="260648"/>
            <a:ext cx="3251201" cy="63570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 ПРОДУКТ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836613"/>
            <a:ext cx="424815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Уважаемые участники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рынка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HoReCa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р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итейла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и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загородного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строительства! </a:t>
            </a:r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Представляем Вам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лучший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инфракрасный газовый обогреватель, созданный ведущими российскими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инженерами, дизайнерами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и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маркетологами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BALLU INDUSTRIAL GROUP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Результат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нашей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разработки: уникальный </a:t>
            </a:r>
            <a:r>
              <a:rPr lang="ru-RU" sz="1400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Газовый </a:t>
            </a:r>
            <a:r>
              <a:rPr lang="en-US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камин</a:t>
            </a:r>
            <a:r>
              <a:rPr lang="en-US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BALLU</a:t>
            </a:r>
            <a:r>
              <a:rPr lang="en-US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MACHINE </a:t>
            </a:r>
            <a:r>
              <a:rPr lang="en-US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серии </a:t>
            </a:r>
            <a:r>
              <a:rPr lang="en-US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GLACE</a:t>
            </a:r>
            <a:r>
              <a:rPr lang="ru-RU" sz="1400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2420888"/>
            <a:ext cx="2097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ОСВЕЩЕНИЕ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4" name="Соединительная линия уступом 13"/>
          <p:cNvCxnSpPr>
            <a:endCxn id="11" idx="3"/>
          </p:cNvCxnSpPr>
          <p:nvPr/>
        </p:nvCxnSpPr>
        <p:spPr>
          <a:xfrm rot="10800000" flipV="1">
            <a:off x="2349499" y="2275628"/>
            <a:ext cx="1285878" cy="283759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5536" y="3027076"/>
            <a:ext cx="195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ЭФФЕКТИВНЫЙ ИНФРАКРАСНЫЙ ОБОГРЕВ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6" name="Соединительная линия уступом 15"/>
          <p:cNvCxnSpPr>
            <a:endCxn id="15" idx="3"/>
          </p:cNvCxnSpPr>
          <p:nvPr/>
        </p:nvCxnSpPr>
        <p:spPr>
          <a:xfrm rot="10800000" flipV="1">
            <a:off x="2349499" y="2891974"/>
            <a:ext cx="1285876" cy="458267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3850" y="3942855"/>
            <a:ext cx="237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НАРУЖНАЯ РЕКЛАМА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23" name="Соединительная линия уступом 22"/>
          <p:cNvCxnSpPr>
            <a:endCxn id="20" idx="3"/>
          </p:cNvCxnSpPr>
          <p:nvPr/>
        </p:nvCxnSpPr>
        <p:spPr>
          <a:xfrm rot="10800000">
            <a:off x="2699792" y="4081355"/>
            <a:ext cx="792088" cy="342288"/>
          </a:xfrm>
          <a:prstGeom prst="bentConnector3">
            <a:avLst>
              <a:gd name="adj1" fmla="val 61224"/>
            </a:avLst>
          </a:prstGeom>
          <a:ln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D:\Документы\1\11\Makeeva_YG\Rusklimat\Работа 2013\Ballu\NEW BALLU 2014\Products\AC\Eco Inverter\eco gree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98"/>
          <a:stretch/>
        </p:blipFill>
        <p:spPr bwMode="auto">
          <a:xfrm>
            <a:off x="-452845" y="4460874"/>
            <a:ext cx="3377076" cy="228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3438" y="3305382"/>
            <a:ext cx="4500562" cy="267634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chemeClr val="bg1">
                  <a:alpha val="0"/>
                  <a:lumMod val="1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7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  <p:bldP spid="11" grpId="0"/>
      <p:bldP spid="15" grpId="0"/>
      <p:bldP spid="20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БЫСТРАЯ СБОРКА</a:t>
            </a:r>
            <a:endParaRPr lang="ru-RU" dirty="0"/>
          </a:p>
        </p:txBody>
      </p:sp>
      <p:pic>
        <p:nvPicPr>
          <p:cNvPr id="1027" name="Picture 3" descr="D:\Дорошенко\работа\Ballu\28 11 2013 Ballu Machine Газовый камин_2014\этапы сборки\материал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09282"/>
            <a:ext cx="873210" cy="14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029716" y="908050"/>
            <a:ext cx="25138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1.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Основание поставляется в сборе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138527" y="1810711"/>
            <a:ext cx="880642" cy="3201474"/>
            <a:chOff x="3467857" y="1440321"/>
            <a:chExt cx="1182945" cy="4300462"/>
          </a:xfrm>
        </p:grpSpPr>
        <p:pic>
          <p:nvPicPr>
            <p:cNvPr id="20" name="Picture 3" descr="D:\Дорошенко\работа\Ballu\28 11 2013 Ballu Machine Газовый камин_2014\этапы сборки\материал\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110" y="3854066"/>
              <a:ext cx="1172963" cy="188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D:\Дорошенко\работа\Ballu\28 11 2013 Ballu Machine Газовый камин_2014\этапы сборки\материал\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032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D:\Дорошенко\работа\Ballu\28 11 2013 Ballu Machine Газовый камин_2014\этапы сборки\материал\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857" y="144079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D:\Дорошенко\работа\Ballu\28 11 2013 Ballu Machine Газовый камин_2014\этапы сборки\материал\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7465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Прямоугольник 23"/>
          <p:cNvSpPr/>
          <p:nvPr/>
        </p:nvSpPr>
        <p:spPr>
          <a:xfrm>
            <a:off x="6028056" y="1355059"/>
            <a:ext cx="20521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2.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Крепим верхние профили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104575" y="1735852"/>
            <a:ext cx="880642" cy="3275586"/>
            <a:chOff x="3467857" y="1340768"/>
            <a:chExt cx="1182945" cy="4400015"/>
          </a:xfrm>
        </p:grpSpPr>
        <p:pic>
          <p:nvPicPr>
            <p:cNvPr id="25" name="Picture 5" descr="D:\Дорошенко\работа\Ballu\28 11 2013 Ballu Machine Газовый камин_2014\этапы сборки\материал\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032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D:\Дорошенко\работа\Ballu\28 11 2013 Ballu Machine Газовый камин_2014\этапы сборки\материал\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110" y="3854066"/>
              <a:ext cx="1172963" cy="188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7" descr="D:\Дорошенко\работа\Ballu\28 11 2013 Ballu Machine Газовый камин_2014\этапы сборки\материал\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664" y="1340768"/>
              <a:ext cx="463213" cy="2693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D:\Дорошенко\работа\Ballu\28 11 2013 Ballu Machine Газовый камин_2014\этапы сборки\материал\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784" y="1349791"/>
              <a:ext cx="457736" cy="32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D:\Дорошенко\работа\Ballu\28 11 2013 Ballu Machine Газовый камин_2014\этапы сборки\материал\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857" y="144079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D:\Дорошенко\работа\Ballu\28 11 2013 Ballu Machine Газовый камин_2014\этапы сборки\материал\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7465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6039515" y="1837629"/>
            <a:ext cx="2273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3.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Одеваем колбу и </a:t>
            </a:r>
            <a:r>
              <a:rPr lang="ru-RU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дожигатель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068158" y="1736182"/>
            <a:ext cx="880642" cy="3275585"/>
            <a:chOff x="3467857" y="1340768"/>
            <a:chExt cx="1182945" cy="4400015"/>
          </a:xfrm>
        </p:grpSpPr>
        <p:pic>
          <p:nvPicPr>
            <p:cNvPr id="33" name="Picture 5" descr="D:\Дорошенко\работа\Ballu\28 11 2013 Ballu Machine Газовый камин_2014\этапы сборки\материал\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032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 descr="D:\Дорошенко\работа\Ballu\28 11 2013 Ballu Machine Газовый камин_2014\этапы сборки\материал\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110" y="3854066"/>
              <a:ext cx="1172963" cy="188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D:\Дорошенко\работа\Ballu\28 11 2013 Ballu Machine Газовый камин_2014\этапы сборки\материал\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664" y="1340768"/>
              <a:ext cx="463213" cy="2693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D:\Дорошенко\работа\Ballu\28 11 2013 Ballu Machine Газовый камин_2014\этапы сборки\материал\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784" y="1349791"/>
              <a:ext cx="457736" cy="32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D:\Дорошенко\работа\Ballu\28 11 2013 Ballu Machine Газовый камин_2014\этапы сборки\материал\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857" y="144079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D:\Дорошенко\работа\Ballu\28 11 2013 Ballu Machine Газовый камин_2014\этапы сборки\материал\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7465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9" descr="D:\Дорошенко\работа\Ballu\28 11 2013 Ballu Machine Газовый камин_2014\этапы сборки\материал\8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154" y="1624294"/>
              <a:ext cx="806096" cy="2537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0" descr="D:\Дорошенко\работа\Ballu\28 11 2013 Ballu Machine Газовый камин_2014\этапы сборки\материал\9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63" y="1413036"/>
              <a:ext cx="480755" cy="292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Прямоугольник 41"/>
          <p:cNvSpPr/>
          <p:nvPr/>
        </p:nvSpPr>
        <p:spPr>
          <a:xfrm>
            <a:off x="5987648" y="2320199"/>
            <a:ext cx="2988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4.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Вставляем решетки и дефлектор в пазы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007883" y="1665328"/>
            <a:ext cx="892299" cy="3329191"/>
            <a:chOff x="3461848" y="1268760"/>
            <a:chExt cx="1198605" cy="4472023"/>
          </a:xfrm>
        </p:grpSpPr>
        <p:pic>
          <p:nvPicPr>
            <p:cNvPr id="43" name="Picture 12" descr="D:\Дорошенко\работа\Ballu\28 11 2013 Ballu Machine Газовый камин_2014\этапы сборки\материал\1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39552">
              <a:off x="4269951" y="4152535"/>
              <a:ext cx="216024" cy="152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D:\Дорошенко\работа\Ballu\28 11 2013 Ballu Machine Газовый камин_2014\этапы сборки\материал\1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3618">
              <a:off x="3609339" y="4161516"/>
              <a:ext cx="216024" cy="152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5" descr="D:\Дорошенко\работа\Ballu\28 11 2013 Ballu Machine Газовый камин_2014\этапы сборки\материал\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032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" descr="D:\Дорошенко\работа\Ballu\28 11 2013 Ballu Machine Газовый камин_2014\этапы сборки\материал\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110" y="3854066"/>
              <a:ext cx="1172963" cy="188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7" descr="D:\Дорошенко\работа\Ballu\28 11 2013 Ballu Machine Газовый камин_2014\этапы сборки\материал\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664" y="1340768"/>
              <a:ext cx="463213" cy="2693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 descr="D:\Дорошенко\работа\Ballu\28 11 2013 Ballu Machine Газовый камин_2014\этапы сборки\материал\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784" y="1349791"/>
              <a:ext cx="457736" cy="32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D:\Дорошенко\работа\Ballu\28 11 2013 Ballu Machine Газовый камин_2014\этапы сборки\материал\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857" y="144079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D:\Дорошенко\работа\Ballu\28 11 2013 Ballu Machine Газовый камин_2014\этапы сборки\материал\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7465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9" descr="D:\Дорошенко\работа\Ballu\28 11 2013 Ballu Machine Газовый камин_2014\этапы сборки\материал\8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154" y="1624294"/>
              <a:ext cx="806096" cy="2537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 descr="D:\Дорошенко\работа\Ballu\28 11 2013 Ballu Machine Газовый камин_2014\этапы сборки\материал\9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63" y="1413036"/>
              <a:ext cx="480755" cy="292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1" descr="D:\Дорошенко\работа\Ballu\28 11 2013 Ballu Machine Газовый камин_2014\этапы сборки\материал\1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848" y="1268760"/>
              <a:ext cx="1198605" cy="5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2" descr="D:\Дорошенко\работа\Ballu\28 11 2013 Ballu Machine Газовый камин_2014\этапы сборки\материал\11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919" y="4152536"/>
              <a:ext cx="1152596" cy="152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Прямоугольник 55"/>
          <p:cNvSpPr/>
          <p:nvPr/>
        </p:nvSpPr>
        <p:spPr>
          <a:xfrm>
            <a:off x="6012024" y="2802414"/>
            <a:ext cx="2577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5.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Фиксируем козырек 3-мя болтами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79512" y="5034662"/>
            <a:ext cx="4235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1. </a:t>
            </a:r>
            <a:endParaRPr lang="ru-RU" sz="16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138527" y="5034662"/>
            <a:ext cx="4235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2. </a:t>
            </a:r>
            <a:endParaRPr lang="ru-RU" sz="16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109208" y="5011438"/>
            <a:ext cx="4235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3. </a:t>
            </a:r>
            <a:endParaRPr lang="ru-RU" sz="16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072069" y="5034662"/>
            <a:ext cx="421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4. </a:t>
            </a:r>
            <a:endParaRPr lang="ru-RU" sz="16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032109" y="5034039"/>
            <a:ext cx="4235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5. </a:t>
            </a:r>
            <a:endParaRPr lang="ru-RU" sz="16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4032109" y="1674827"/>
            <a:ext cx="892299" cy="3329191"/>
            <a:chOff x="3461848" y="1268760"/>
            <a:chExt cx="1198605" cy="4472023"/>
          </a:xfrm>
        </p:grpSpPr>
        <p:pic>
          <p:nvPicPr>
            <p:cNvPr id="62" name="Picture 5" descr="D:\Дорошенко\работа\Ballu\28 11 2013 Ballu Machine Газовый камин_2014\этапы сборки\материал\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032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" descr="D:\Дорошенко\работа\Ballu\28 11 2013 Ballu Machine Газовый камин_2014\этапы сборки\материал\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110" y="3854066"/>
              <a:ext cx="1172963" cy="188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7" descr="D:\Дорошенко\работа\Ballu\28 11 2013 Ballu Machine Газовый камин_2014\этапы сборки\материал\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664" y="1340768"/>
              <a:ext cx="463213" cy="2693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 descr="D:\Дорошенко\работа\Ballu\28 11 2013 Ballu Machine Газовый камин_2014\этапы сборки\материал\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784" y="1349791"/>
              <a:ext cx="457736" cy="32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D:\Дорошенко\работа\Ballu\28 11 2013 Ballu Machine Газовый камин_2014\этапы сборки\материал\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857" y="1440791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 descr="D:\Дорошенко\работа\Ballu\28 11 2013 Ballu Machine Газовый камин_2014\этапы сборки\материал\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1" y="1447465"/>
              <a:ext cx="1176721" cy="281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9" descr="D:\Дорошенко\работа\Ballu\28 11 2013 Ballu Machine Газовый камин_2014\этапы сборки\материал\8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154" y="1624294"/>
              <a:ext cx="806096" cy="2537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0" descr="D:\Дорошенко\работа\Ballu\28 11 2013 Ballu Machine Газовый камин_2014\этапы сборки\материал\9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63" y="1413036"/>
              <a:ext cx="480755" cy="292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1" descr="D:\Дорошенко\работа\Ballu\28 11 2013 Ballu Machine Газовый камин_2014\этапы сборки\материал\1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848" y="1268760"/>
              <a:ext cx="1198605" cy="5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Прямоугольник 70"/>
          <p:cNvSpPr/>
          <p:nvPr/>
        </p:nvSpPr>
        <p:spPr>
          <a:xfrm>
            <a:off x="6028055" y="3306470"/>
            <a:ext cx="2233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6.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Закрепляем боковые панели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17090" y="5034662"/>
            <a:ext cx="4235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6. </a:t>
            </a:r>
            <a:endParaRPr lang="ru-RU" sz="16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3" name="그림 17" descr="AC-46-시계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1" y="5373216"/>
            <a:ext cx="135766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ирог 7"/>
          <p:cNvSpPr/>
          <p:nvPr/>
        </p:nvSpPr>
        <p:spPr>
          <a:xfrm rot="13371522">
            <a:off x="486258" y="5506783"/>
            <a:ext cx="1076618" cy="1076618"/>
          </a:xfrm>
          <a:prstGeom prst="pie">
            <a:avLst>
              <a:gd name="adj1" fmla="val 2872738"/>
              <a:gd name="adj2" fmla="val 13633485"/>
            </a:avLst>
          </a:prstGeom>
          <a:gradFill flip="none" rotWithShape="1">
            <a:gsLst>
              <a:gs pos="0">
                <a:srgbClr val="00B050">
                  <a:alpha val="30000"/>
                </a:srgbClr>
              </a:gs>
              <a:gs pos="100000">
                <a:srgbClr val="00B050">
                  <a:alpha val="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4" name="그림 19" descr="AC-46-바늘침.png"/>
          <p:cNvPicPr>
            <a:picLocks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0339" y="5648419"/>
            <a:ext cx="40626" cy="80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그림 20" descr="AC-46-바늘침.png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995097" y="5751947"/>
            <a:ext cx="51110" cy="59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6025386" y="3810526"/>
            <a:ext cx="1840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7.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Прибор готов к работе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298925" y="5823066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МИНУТ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875111" y="5827009"/>
            <a:ext cx="521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30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D:\Дорошенко\работа\Ballu\28 11 2013 Ballu Machine Газовый камин_2014\последний материал 2\Untitled-1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1" y="3888655"/>
            <a:ext cx="259693" cy="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:\Дорошенко\работа\Ballu\28 11 2013 Ballu Machine Газовый камин_2014\последний материал 2\Untitled-1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32" y="3886274"/>
            <a:ext cx="259693" cy="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:\Дорошенко\работа\Ballu\28 11 2013 Ballu Machine Газовый камин_2014\последний материал 2\Untitled-1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90" y="3886273"/>
            <a:ext cx="259693" cy="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:\Дорошенко\работа\Ballu\28 11 2013 Ballu Machine Газовый камин_2014\последний материал 2\Untitled-1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66" y="3886273"/>
            <a:ext cx="259693" cy="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:\Дорошенко\работа\Ballu\28 11 2013 Ballu Machine Газовый камин_2014\последний материал 2\Untitled-1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01" y="3876746"/>
            <a:ext cx="259693" cy="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4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\1\11\Makeeva_YG\Rusklimat\Работа 2013\Ballu\NEW BALLU 2014\Products\Glace\Уличные обогреватели\презентация\привязка маркетинговых стикеров к продукту cop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68" y="1150005"/>
            <a:ext cx="128881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974060" y="260648"/>
            <a:ext cx="3600400" cy="634082"/>
          </a:xfrm>
        </p:spPr>
        <p:txBody>
          <a:bodyPr/>
          <a:lstStyle/>
          <a:p>
            <a:r>
              <a:rPr lang="ru-RU" dirty="0" smtClean="0"/>
              <a:t>ПАКЕТ РЕКЛАМНЫХ МАТЕРИАЛОВ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9940" t="46093" r="7978" b="41883"/>
          <a:stretch/>
        </p:blipFill>
        <p:spPr bwMode="auto">
          <a:xfrm>
            <a:off x="1659305" y="3957092"/>
            <a:ext cx="2125546" cy="248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38155" t="20040" r="35232" b="15230"/>
          <a:stretch/>
        </p:blipFill>
        <p:spPr bwMode="auto">
          <a:xfrm>
            <a:off x="1659305" y="1981180"/>
            <a:ext cx="939800" cy="1828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40399" t="28857" r="37958" b="24850"/>
          <a:stretch/>
        </p:blipFill>
        <p:spPr bwMode="auto">
          <a:xfrm>
            <a:off x="1659305" y="4359872"/>
            <a:ext cx="1118372" cy="20040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940426" y="888677"/>
            <a:ext cx="2710830" cy="64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ru-RU" sz="1100" dirty="0"/>
              <a:t>Технические преимущества продукта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940425" y="1600200"/>
            <a:ext cx="2800487" cy="64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ru-RU" sz="1100" dirty="0" smtClean="0"/>
              <a:t>Наклейки для</a:t>
            </a:r>
            <a:r>
              <a:rPr lang="en-US" sz="1100" dirty="0" smtClean="0"/>
              <a:t> </a:t>
            </a:r>
            <a:r>
              <a:rPr lang="ru-RU" sz="1100" dirty="0" smtClean="0"/>
              <a:t>обозначения рекламных поверхностей продукта</a:t>
            </a:r>
            <a:endParaRPr lang="ru-RU" sz="11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940426" y="2250906"/>
            <a:ext cx="2710830" cy="64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ru-RU" sz="1100" dirty="0"/>
              <a:t>Инструкция по оформлению витрины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1805" y="276373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6727" y="392656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1805" y="517867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80385" y="107091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0385" y="170080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0385" y="242954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4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/>
      <p:bldP spid="12" grpId="0" build="p"/>
      <p:bldP spid="13" grpId="0" build="p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БИЗНЕС ИДЕИ И РЕШЕНИЯ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45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955" y="235134"/>
            <a:ext cx="2843808" cy="634082"/>
          </a:xfrm>
        </p:spPr>
        <p:txBody>
          <a:bodyPr/>
          <a:lstStyle/>
          <a:p>
            <a:r>
              <a:rPr lang="ru-RU" dirty="0" smtClean="0"/>
              <a:t>БИЗНЕС ИДЕЯ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64286" y="908050"/>
            <a:ext cx="4032250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   </a:t>
            </a:r>
            <a:r>
              <a:rPr lang="en-US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РАЗРАБОТАЛИ  </a:t>
            </a:r>
            <a:r>
              <a:rPr lang="en-US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ГАЗОВЫЙ  </a:t>
            </a:r>
            <a:r>
              <a:rPr lang="en-US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КАМИН</a:t>
            </a: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BALLU</a:t>
            </a:r>
            <a:r>
              <a:rPr lang="en-US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MACHINE </a:t>
            </a:r>
            <a:r>
              <a:rPr lang="en-US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en-US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УНИКАЛЬНОЙ </a:t>
            </a:r>
            <a:r>
              <a:rPr lang="en-US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БИЗНЕС</a:t>
            </a:r>
            <a:r>
              <a:rPr lang="en-US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ИДЕЕЙ</a:t>
            </a:r>
          </a:p>
          <a:p>
            <a:pPr algn="just">
              <a:lnSpc>
                <a:spcPct val="150000"/>
              </a:lnSpc>
            </a:pPr>
            <a:endParaRPr lang="ru-RU" sz="11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ПРОДУКТ ПРИНОСИТ ПРИБЫЛЬ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ВЫСТУПАЯ НОСИТЕЛЕМ РЕКЛАМНОГО СООБЩЕНИЯ</a:t>
            </a:r>
          </a:p>
          <a:p>
            <a:pPr algn="just">
              <a:lnSpc>
                <a:spcPct val="150000"/>
              </a:lnSpc>
            </a:pPr>
            <a:endParaRPr lang="en-US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4403"/>
          <a:stretch/>
        </p:blipFill>
        <p:spPr bwMode="auto">
          <a:xfrm>
            <a:off x="3073350" y="908720"/>
            <a:ext cx="2357438" cy="55077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3350" y="912632"/>
            <a:ext cx="2357437" cy="55038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3349" y="908050"/>
            <a:ext cx="2357438" cy="55038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рошенко\работа\Ballu\28 11 2013 Ballu Machine Газовый камин_2014\последний материал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814" y="3067651"/>
            <a:ext cx="1579149" cy="213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рошенко\работа\Ballu\28 11 2013 Ballu Machine Газовый камин_2014\последний материал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334" y="2781549"/>
            <a:ext cx="1790719" cy="242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рошенко\работа\Ballu\28 11 2013 Ballu Machine Газовый камин_2014\последний материал\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46" y="2564904"/>
            <a:ext cx="1833514" cy="24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364163" y="2631447"/>
            <a:ext cx="33115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Реклама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Ваших партнеров</a:t>
            </a:r>
          </a:p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Реклама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Ваших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предложений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10800000">
            <a:off x="3059238" y="5157196"/>
            <a:ext cx="720674" cy="360036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9873" y="5013176"/>
            <a:ext cx="2519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Рекламное сообщение наносится на магнитную поверхность и плотно прилегает к стенкам корпуса газового камина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9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9343E-7 L -0.22812 0.1279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638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1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60"/>
                            </p:stCondLst>
                            <p:childTnLst>
                              <p:par>
                                <p:cTn id="64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94171E-6 L -0.21042 0.12352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617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91765E-6 L 0.16979 0.127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638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55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5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 uiExpand="1" build="p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955" y="235134"/>
            <a:ext cx="2843808" cy="634082"/>
          </a:xfrm>
        </p:spPr>
        <p:txBody>
          <a:bodyPr/>
          <a:lstStyle/>
          <a:p>
            <a:r>
              <a:rPr lang="ru-RU" dirty="0" smtClean="0"/>
              <a:t>БИЗНЕС ИДЕЯ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64286" y="908050"/>
            <a:ext cx="3888234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      РАЗРАБОТАЛИ       ГАЗОВЫЙ       КАМИН</a:t>
            </a: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BALLU MACHINE С УНИКАЛЬНОЙ БИЗНЕС</a:t>
            </a:r>
            <a:r>
              <a:rPr lang="en-US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ИДЕЕЙ: </a:t>
            </a:r>
          </a:p>
          <a:p>
            <a:pPr algn="just">
              <a:lnSpc>
                <a:spcPct val="150000"/>
              </a:lnSpc>
            </a:pPr>
            <a:endParaRPr lang="ru-RU" sz="11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ПРОДУКТ ПРИНОСИТ ПРИБЫЛЬ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ВЫСТУПАЯ НОСИТЕЛЕМ РЕКЛАМНОГО СООБЩЕНИЯ</a:t>
            </a:r>
          </a:p>
          <a:p>
            <a:pPr algn="just">
              <a:lnSpc>
                <a:spcPct val="150000"/>
              </a:lnSpc>
            </a:pPr>
            <a:endParaRPr lang="en-US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9334" y="593304"/>
            <a:ext cx="474889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64163" y="2631447"/>
            <a:ext cx="33115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Реклама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Ваших партнеров</a:t>
            </a:r>
          </a:p>
          <a:p>
            <a:pPr marL="285750" indent="-285750" algn="just">
              <a:lnSpc>
                <a:spcPct val="150000"/>
              </a:lnSpc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Реклама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Ваших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предложений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 rot="10800000">
            <a:off x="2843212" y="5157193"/>
            <a:ext cx="648671" cy="432049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850" y="5013176"/>
            <a:ext cx="2519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Рекламное сообщение наносится на магнитную поверхность и плотно прилегает к стенкам корпуса газового камина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 descr="http://www.pm-plus.ru/images/710000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6" b="14956"/>
          <a:stretch/>
        </p:blipFill>
        <p:spPr bwMode="auto">
          <a:xfrm rot="767327">
            <a:off x="7004718" y="3321795"/>
            <a:ext cx="1570225" cy="10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955" y="235134"/>
            <a:ext cx="2843808" cy="634082"/>
          </a:xfrm>
        </p:spPr>
        <p:txBody>
          <a:bodyPr/>
          <a:lstStyle/>
          <a:p>
            <a:r>
              <a:rPr lang="ru-RU" dirty="0" smtClean="0"/>
              <a:t>ВАШИ РЕКЛАМОДАТЕЛИ*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836712"/>
            <a:ext cx="4031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ИНДУСТРИЯ НАПИТКОВ </a:t>
            </a:r>
          </a:p>
        </p:txBody>
      </p:sp>
      <p:pic>
        <p:nvPicPr>
          <p:cNvPr id="4102" name="Picture 6" descr="D:\Дорошенко\работа\Ballu\28 11 2013 Ballu Machine Газовый камин_2014\последний материал\Untitled-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22" y="1393127"/>
            <a:ext cx="1368314" cy="4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promoview.com.br/wp-content/uploads/2010/06/bur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89" y="1279446"/>
            <a:ext cx="1170255" cy="6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://restorany-chehov.ru/shop_kvinta_chehov/img/big/J7_vie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t="12399" r="10394" b="13262"/>
          <a:stretch/>
        </p:blipFill>
        <p:spPr bwMode="auto">
          <a:xfrm>
            <a:off x="7713301" y="1134160"/>
            <a:ext cx="963155" cy="89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639494" y="4149080"/>
            <a:ext cx="4031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ЦЕНТРЫ ЗДОРОВЬЯ И ОТДЫХА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44008" y="4413012"/>
            <a:ext cx="4031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Фитнес-клубы, спортивные базы, санатории, туристические фирмы и экскурсионные бюро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44776" y="3572794"/>
            <a:ext cx="4031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ГОРОДСКОЙ ТРАНСПОРТ </a:t>
            </a:r>
            <a:endParaRPr lang="ru-RU" sz="11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8185" y="2132856"/>
            <a:ext cx="4031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ПРОИЗВОДИТЕЛИ АЛКОГОЛЯ И ТАБАКА </a:t>
            </a:r>
          </a:p>
        </p:txBody>
      </p:sp>
      <p:pic>
        <p:nvPicPr>
          <p:cNvPr id="2050" name="Picture 2" descr="http://chuprina.kz/wp-content/uploads/martini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74478"/>
            <a:ext cx="1261958" cy="60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85" y="2637294"/>
            <a:ext cx="1321932" cy="52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data:image/jpeg;base64,/9j/4AAQSkZJRgABAQAAAQABAAD/2wCEAAkGBg8QEBQPDxQQEBAVFBAVFA8PFBAQDxUUFRAVFBQVFBQXHCYfFxkkGRQUHy8gJCcpLCwsFR4xNTAqNSYrLCkBCQoKDgwOFw8PFykcHBwpKSkpLCosKTUpLCksLCkpKSkpNSkpKTUpLCkpLCkpKSwuLSosLCksKSkpKSkpKSwpKf/AABEIAKYBLwMBIgACEQEDEQH/xAAcAAEAAgMBAQEAAAAAAAAAAAAAAQcCBggFAwT/xABOEAABAwICBAgHCwkIAwEAAAABAAIDBBEFBwYSITETIjVBUXGBsyVTYXN0kbIII0NSYnKCobHC0RUkMjRCg5KTwRQzNkRjZITDVJSiFv/EABsBAQEAAwEBAQAAAAAAAAAAAAABAgQFAwYH/8QAKhEBAAECBQMDBAMBAAAAAAAAAAECAwQRITFBBRJhIjJRgZGh0SOx8BT/2gAMAwEAAhEDEQA/ANA1kusbouK/SU3S6hQojNLrBSgyul1iEKqsrpdYoiJup1lioQZ6yXWCKKzul1iioyul1iiDK6i6hFBN0usVKCbqEUIJU3WKIMrqFClESCouoRFTdTdYogyuouoRDJN1N1iiGTK6i6i6IiVClEVCIiCUUKUEIilFLKFKWREWRZWUIIUqEQEUqEVKghSlkRFkU2U6qDEopKhBKhEQEREURSoQSoREQRERUIilBCIiAimyKoyugUXRAul1ClQTdLqEQTdLqEVE3S6hLqCbpdQiCbooUoCWU2U2QQCl17mA6G1tafeIzq88ruLGPpHf2KzdHsm6aKz6txqH/EbdkXbzu+pe1FmqvZoYjH2LHunOfiN1S4VgVVVO1KeKSU8+qOKOt24dq+WIYXPTv4Odj4n/ABXgg9nSunaShihYI4mNjYNzWANHqC+eI4TBUMMc8bJWnmeAbdR3jsWz/wAum+rkR1ye/Wj0/ly2it/SPJeN130Lyw7+BlN29TX7x23VaY1o1VUbtSojdH0O3sPU4bCtWu1VRvDtYfG2cR7Ktfjl5V0QhQvJuJU3WKIJuihSgXRQiApuoRBN1CIgKViiDK6KLogkBERBCKUQEUKUVClLIgWRFNkEJZZAL6RQOcQ1oLidgABJPYFcmMzk+Qasg1b1o9lLW1FnzWpoz4wXlI8jBu7bKzdH8u6Cjs5sfCyj4Waz3X+SNzVsUYeqrfRy8R1WxZ0ie6fH7VDo9lxX1lnBnAxH4Wa7Rb5Ld7lZ2j2VNFTWdMP7TL0yC0YPkZ+N1u4ClbdFimny+exHVL97SJ7Y8ft84og0ANAaBuAFgOoL6Ii93MEREBfCppWSNLJGte072vAcD2FfdEM8tld6R5O0s130pNO/4h40J7N7ez1KsMf0IrqK5miOp41nHj/iG7tsuk1g+MEWIBB3g7QesLXrw9NW2jrYbq1+zpV6o87/AHcoEIr90hyqoaq7owaaQ/tRAah6493qsqw0iyyr6S7gzh4h8LDd1h8pu8fYtOuxVT5fQ4fqdi/pn2z8S1FQsnC2wrFeDpClFCAiIioRTZEEIiIClEVRNkRFFERECyWWQU2RGNlIasgF6GEYDU1b9SnjfIeew4o63bgsoiZ0hjVXFMZzOUPOsv00eHSzODIWPkedzWAuPqCtDR3Jjc+uf+5hPtP/AAVj4VgdPSs1KeNkbfkjaes7ytmjDTPu0cXE9YtW9Lfqn8Kp0dybnks+scIWbPe2WdKes7m/WrLwLRKjohania13PI7jSH6R/ovZAUrcotU0bPn8Rjr2I91WnxGyAFKIvRpCIiAtX0+r6ylpJKulljj4FjnOjki4TX4wA42sNXZfmK2harmjf8j1lvFffbdSRXWgWbmJVuIwUs5g4KRzw7Uj1XbInuFjc87QrS0vlqo6aSopZWRGKOWRzXxCUP1WawH6Q1dx27d655yi5apPnS9xIujNLuT6v0ao7lyTskKk0IzgxKrxCnpZuAMcr9V2rHqutquOw38ivILlXK3lij87/wBbl1UFSBERFFBClEGs6Q5f0FbcyRhkp+Gisx9/LzO7VV+kWUVbT3dT2qo/kcWUDys5+xXsoK8a7NNboYbqN/D6ROcfEuUpoHMJa9rmuG9rgQR1gr5rprHNFKOtFqiJrjzSDiyDqcNqrDSPJieO76J/DN8U+zZR1Hc76lp14aqnbV9Dhur2bulfpnzt91Zov012HzQPMczHxPH7L2lp+tfmWu7ETExnAiIoqEREBSoRVGSLKymyDGymyzDVs+j2XNfWWcGcFEfhZuKLfJG9yypomrSHlcvUWo7q5iIasAvcwHQ6srT7xE4t55HcWMfSO/sVuaPZU0NNZ8oNTILbZABGD5GfjdbnHEGgBoDQNwAAA6gFt0YbmpwsT1qmNLMZ+ZV7o9k7TxWfWOM79nvbbtiHXzu+pb9SUMcTQyJjY2Dc1gDR6gsMTqpIo9eKJ1Q+4HBMdGxxudp1nkDYq2qs/aWKR8T6WpD2Ocxw1oTZzSQ4b+kLapopp0iHz9/E3b053Ks/6WmFK+NJUtkY2Rv6L2tcOpzQR9q8bTTTCHC6cVMzXyAvawMj1Q4kgnnNrWCzeD30Vb4FnRFXTCnpaSpklIcQ0vp2bGi52ucArEp5HOa1zmljiASwkEtJG1pI2G27Yg+iIiAiIgLV8zjbCKzzJ9oLaFquaXI9Z5r77VJFEZPjw1S9cvcSLojTA+D6v0ao7py53yeHhqm65e4euidLzbD6v0ao7pyTskOb8rOWKPzp7ty6oXLOVXLFJ5w925dShUhKIiKIiICIiAoKlEH4MVwSnqmcHURslb8sXI6jvHYq30iyUabvoZNX/Rm2j6L/AMfWrXReddumveG1h8Zew8/x1fThy9jGj1VSO1KiJ8Z5iRxT81w2FebZdWVdHHK0sla2Rh3teA5p7Cq/0iybppbvpHGnf8R13wn+rfrWpXhpj26vocP1qirS9HbPzx/vupNQvfx/Qqtoj7/G7U5pWceI/SG7tsvCIWpMTGku5RcpuR3UznCEREZv0RQucQ1oLidwaCSeoLdtHcp62os+Yf2aLpftkI8jPxsrbwLRCjoxaCJodzyu40h+kd3YvZAW/Rhoj3PlcR1qqrSzGXmd2saP5d0FHZzY+FkHws1nuv5BuC2YNWSLaiIjSHDuXa7k91czMiIirzQuP9JNlbU8/wCcVG3965dgFcnaaUWrI2cfDGqcettbMz7A1RJdG5cV3DYVSP3ngWNPWy7PurQ/dE1toaWDnc+V5+i0NHtFe3kRX8JhWoTtimlb1B1nj2itYz0cJJXjmgp6e3zpqk/djSSNmsZHcsR+an7tdJrmvI3liPzVR7C6Rnnaxpe8hrGguc5xs0AC5JPRZUh9EXkU2luHyh7o6mmeI26zy2VhDW7tZxvsC/Jh2YOF1EohhqoXyE2Dbltz0NLgAT1IrYkWEkrWtLnEBoBJJ2AAC5JXh/8A77Cv/Mpf5rEHvrVc0j4HrPNffav3V+m+GwScFNVU8cmziF4uL7r23dq83NCVrsFq3AgtMTSHAgggyMsQecKSKNyd5ZpuubuJF0Rpfb8n1d939mqO6cud8neWqbrm7iRdD6ZcnVfo1Rv805WdkhzllSfDFJ5w925dTBcsZVutjFJfxh7ty6MOm2GiTgjV0vCXtq8Ky9+i97XQh7aKGvBFwQQdxG0FHOAFzsHSdyKlF40umeGtdqOq6UO3W4aP8V6dNVxytD4nskYdz2OD2nqI2IPsi/JiWLQUzOEqJI4WEhuvK4Mbc3IFzz7D6l+Oi0uw+Z2pDU00j7OOqyRhNmi7ja+4Dag9dF49Dpfh88vAw1NPJLt4jJGlxt0dPYvWc8AXJsBvJ2BBki8Z+mWHNdqGrpA7o4aP8V6lPVRyND43New7nMcHNPURsQfVQVKIMHsBFiAQd4O0LS9IsqaGqu+IGmlP7UVuDJ8rN3qst3RY1UxVvD1tX7lme63VMOeNIsta+ju4s4aIfCw3cAOlzd7VqpausCFrWP5e0FYdaSPUk8ZDZjj18x7QtSvC80u/h+t8XqfrH6bMiIt182IiICIiCCubcwKDwdRzjmqMTjP/ALbnt+xy6SKpHTWi19HGvHwdfUu7HVc7PvBRH29zrX8WrpzzGKQD+Jp/ovzZo++MxSX4tThsI+hC4ket68bISu1MTMZ3SwyN7Wlrx7JXr6ZnXwatn8bi0hB8jCYx7Kso17Ivlhnmqj2FfGnBthtYd35tP3ZVEZF8rs8zP7IXQGk1C+ejqII7GSSGVjQTYazmEC55tqSsOd8oMIbVYoyOQa0TWvkfGdrH6m1gcOcaxadvQvNzFiEOL1bYwGBsxLQ3igXAdstu2lWflLlziGH1j56tjGMMLmAtkY86xe07h5AVWWaB8MVnnT7LU+E4dNYBUmWjgkftc+CFzr85dGCb+tcwZjgDFqwNsBw8mwbBvXTein6hS+j0/dNXMuY58L1m/wDWJPtSd14ezmZo1DRU+HCNtpZKdz5n/tPedR13dWsR1LdKKoc/Q6QuJcQx7QTt4oqgB6l+rMvQKtxOKhdSNY4RwWfrvay2s2Mi19+4rOvwCeh0VmpagNErWuLg1wc2zqlrhtHkKk7SK0ycPhqm/fdxIuhtNXWw2sP+2qO6cuesmuWqb993D10JpvybWejT92VZ2Icu6JYaamup6e7miSVjC5pIdquPGsR8m6sbPrBqamFEKeKOEaszfe2hoLWlmre2/edvlWlZZcsUfnm/YVYXujd1F/yP+tSdkhsWQ+KSTYa5kji7gZnMYTtIYWNcG9QJK8LP3SeaMw0MbnMjewyy6ptr8Yta0noGqTbnuF6Xuez+YT+kHuWLUfdCHwhB6M3vZFZXhuOV+DU78AfrxxuMoqtcua0l1tYNufIALdCrbKPSealxKGFrjwM72xSRknV42xrrdINtvWrWyq24A35tX7T1SGX48LUfpEPtJynDp7ShjTRVOsAfzeoO0Aj+6cuWdDcP/tOIU1OSQ2SVjX2uCWE8cdrbhdUaTD8yqfR6juXLmbK8eGKPzo9lyRusvvj0babHZG04ETI6xoYxmwNAkbsHQt590BpPMx8VBG4sjLOFkDSRrkuLWtPkGqTby+RfHSHKbE5sVlq42RGF9SJATK0O1NcHaN/MV5PugXeE4/JTR95IpwN5y4wamdo6S+KM8LHVGQlrSXEF4BJ37A0W6LKusm9JpqfEoqdrncBOdR8ZJLblpLXAczgQNvQVaOWwvo4wf6NZ7cqpXLIeF6PzzPsKvKOrApUNUoyEREBERAREQEREBERBBVVzUvDaLVA3m9XJ/BXPkv6gVahWl6HUYlwV0VriT8oNt86omFvrUkUDl/i4pMSp5ybNa5wJOwWcxzT9qsDSiHV0Up3H9KSdsp8pkkld9hCqB7SDY7CDbtV7Zo0nA6OUsWzimjaevgnX+tWdmMNIyL5XZ5mf2QrvzC0jfh+HTVUduEAa1l9oD3uDQSOe179ipHInldvmZ/sCs3Pe/wCSTbx8F/8A6/rZJWFe5ay1uL17m1NbWtayN0hMUzmOJ1mtAHM0bejmWnab0skWI1Mcr3TPbM8GV9td1txdbntZbv7nr9fn9HPesWp5m8r1nnnfYEnhOHTGi/6jTej0/ctXMmYoIxes9Ik+srpvRj9RpvR6fumrmTMTles9Il9pOTh1Nhf9xF5uP2Ataza5Gq/mM75i2XDP7iLzcfsBa1myfA1X8xnfMUlko/Jrlqm/fdw9dBac8mVno0/dlc/ZMDw1T9U/cPV/6e8l1no0/dlWdkhzjljyxR+eb9hVhe6N/wAl/wAj/rVe5Y8sUd/HN+wqwvdG/wCS/wCR1/BpJD1/c9HwfP6Qe6YtP90GfCMXozO9kW4+565Pm9Jd3Ua0/wB0C2+IxejM72RJI2b9lZ/h9vzKv2nqksveVqP0iL2ld2Vf+H2/Nq/aeqRy95Wo/SIvaTlOHT2lA/Mar0ao7ly5pyt5Yo/O/ccumNI/1Op9HqO6cuZ8q+WKPzn3HJG6y6pXO2f58Jt9Hi9t66JXO/ugB4TZ6PF7b1FWPlsL6OMHTDV+3KqVyx5Xo/PN+wq6suP8OMt4ms9uVUrlhyvR+eb7JV5Y8OqwpUBSjIREQEREBERAREQEREH4cYxunpI+GqpGwxXDdd97XO4bOpablfpdQvpYaRs8ZqS6pPA7dc3nkk3W+Kbre6imZINWRrXt36r2hwv1FfGHCqdjg5kULXDc5sbGuHNsICDlbGMHLcVkpf8Adujt5HTWH1EK4896yFuGtpteMS8LCRFrN4TUDXjW1d9tm9WO7C4C/hDFEX3vrljC+/TrWvdTUYZBIdaSKJ7rW1nsY426Lkbk4yTJzhktXRQYoJJ5I4mcDMNeRzWNuQLC7jZXFmxQGrwebgffLCKZupxtZrXBxLbb+KSVs/5BpPEU/wDKi/BftZGAA0AAAWAGwAdACTqQ5yySxymo62Z9TI2FroHAOebAkPa7V8pIBsOdarppVPmxCpmkY+MySueGSAteGu2suDu4uqe1dTDRqhEnDCmphLe/CCKPXv03tv8AKv0zYXA86z4onuO9zmMc49pCGTzdFcSgdQQvZJG5jIIQ97XtLWFsLS4OIPFIG+65n07nZJilXIxzXsdUSlr2kOaQXbCCNhC6tioomNLGMY1hvdjWta03FjcAWK+P5FpfEwfy4/wQyY4HVxy08T4nskZqMGsxwe24aARcc4K1bODEYWYVUQukjbK9jNSMuaJHATMvqtvc7it0gp2MGqxrWN+K0BrfUFhUUEMhBkjjeRuL2tcR1XCSrmTKOsihxeCSZ7I4wJrvkc1jBeF4F3HYNqvvMDEoG4ZUh8sTDLTzCPWe0cIeD2Bm3jbxu6QvaOC0viIP5cf4L6z0ETwA+ON4b+iHta4DqBGxJRyXojJMyvp5KdhllZI17Ym7XO1OM4Dy6oK3fOnS2lxB1I2kcZC1she3Vc17HPLbMcCP0uKbhX3DhcDHBzIomuG5zWMa4dRAU/kyDX4TgouE8ZqM1/4rXQyaVkto9NR4badro5JZHS8G7Y5rS1rW3HMSG3t5Qtdz20PqJ+Cr4GukEbDHKxgJc1usXNfYbxxiD0bFb9lNkkVJl5pZRQ4C+OWaJkkTakOic5rZLuLizVadrr6w3LScndD6ioxCKrLHNp4HcIZXAhrnAcVjT+0b9G4BdCyYNTOdrOhhc74xjjLvWQv1NYALAAAbgNgQyeRpfWxRUVRwr2Rh0M7Wl7ms1nGF1mtvvPkXNeWdQyPFqWSVzWMbIdZ73BrRxHbydgXVFRSRyACRjHgG4D2tcAekA86/OcFpfEwfy4/wQl+uN4cA5pBBAII2gg7iDzqm8+dD55Xx18DHSMbHwcoYC5zQHFzXkD9njEHosFcrWgCwFgNgA2ABLKKqnQXSqhi0eMcs8TJI4qlroi9rZdZzpNUBl7knWFrLTMl9DaiaujrXMc2mhu7hHAta9+qQ1rL/AKW03Nt1vKr9fg1MXa5hgLvjGOMu9dl+trANgFh0DYFUySFKIiiIiAiIgIiICIiAiIgIiICIiAiIgIiICIiAiIgIiICIiAiIgIiICIiAiIgIiICIiAiIgIiIP//Z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28575" y="-754063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data:image/jpeg;base64,/9j/4AAQSkZJRgABAQAAAQABAAD/2wCEAAkGBg8QEBQPDxQQEBAVFBAVFA8PFBAQDxUUFRAVFBQVFBQXHCYfFxkkGRQUHy8gJCcpLCwsFR4xNTAqNSYrLCkBCQoKDgwOFw8PFykcHBwpKSkpLCosKTUpLCksLCkpKSkpNSkpKTUpLCkpLCkpKSwuLSosLCksKSkpKSkpKSwpKf/AABEIAKYBLwMBIgACEQEDEQH/xAAcAAEAAgMBAQEAAAAAAAAAAAAAAQcCBggFAwT/xABOEAABAwICBAgHCwkIAwEAAAABAAIDBBEFBwYSITETIjVBUXGBsyVTYXN0kbIII0NSYnKCobHC0RUkMjRCg5KTwRQzNkRjZITDVJSiFv/EABsBAQEAAwEBAQAAAAAAAAAAAAABAgQFAwYH/8QAKhEBAAECBQMDBAMBAAAAAAAAAAECAwQRITFBBRJhIjJRgZGh0SOx8BT/2gAMAwEAAhEDEQA/ANA1kusbouK/SU3S6hQojNLrBSgyul1iEKqsrpdYoiJup1lioQZ6yXWCKKzul1iioyul1iiDK6i6hFBN0usVKCbqEUIJU3WKIMrqFClESCouoRFTdTdYogyuouoRDJN1N1iiGTK6i6i6IiVClEVCIiCUUKUEIilFLKFKWREWRZWUIIUqEQEUqEVKghSlkRFkU2U6qDEopKhBKhEQEREURSoQSoREQRERUIilBCIiAimyKoyugUXRAul1ClQTdLqEQTdLqEVE3S6hLqCbpdQiCbooUoCWU2U2QQCl17mA6G1tafeIzq88ruLGPpHf2KzdHsm6aKz6txqH/EbdkXbzu+pe1FmqvZoYjH2LHunOfiN1S4VgVVVO1KeKSU8+qOKOt24dq+WIYXPTv4Odj4n/ABXgg9nSunaShihYI4mNjYNzWANHqC+eI4TBUMMc8bJWnmeAbdR3jsWz/wAum+rkR1ye/Wj0/ly2it/SPJeN130Lyw7+BlN29TX7x23VaY1o1VUbtSojdH0O3sPU4bCtWu1VRvDtYfG2cR7Ktfjl5V0QhQvJuJU3WKIJuihSgXRQiApuoRBN1CIgKViiDK6KLogkBERBCKUQEUKUVClLIgWRFNkEJZZAL6RQOcQ1oLidgABJPYFcmMzk+Qasg1b1o9lLW1FnzWpoz4wXlI8jBu7bKzdH8u6Cjs5sfCyj4Waz3X+SNzVsUYeqrfRy8R1WxZ0ie6fH7VDo9lxX1lnBnAxH4Wa7Rb5Ld7lZ2j2VNFTWdMP7TL0yC0YPkZ+N1u4ClbdFimny+exHVL97SJ7Y8ft84og0ANAaBuAFgOoL6Ii93MEREBfCppWSNLJGte072vAcD2FfdEM8tld6R5O0s130pNO/4h40J7N7ez1KsMf0IrqK5miOp41nHj/iG7tsuk1g+MEWIBB3g7QesLXrw9NW2jrYbq1+zpV6o87/AHcoEIr90hyqoaq7owaaQ/tRAah6493qsqw0iyyr6S7gzh4h8LDd1h8pu8fYtOuxVT5fQ4fqdi/pn2z8S1FQsnC2wrFeDpClFCAiIioRTZEEIiIClEVRNkRFFERECyWWQU2RGNlIasgF6GEYDU1b9SnjfIeew4o63bgsoiZ0hjVXFMZzOUPOsv00eHSzODIWPkedzWAuPqCtDR3Jjc+uf+5hPtP/AAVj4VgdPSs1KeNkbfkjaes7ytmjDTPu0cXE9YtW9Lfqn8Kp0dybnks+scIWbPe2WdKes7m/WrLwLRKjohania13PI7jSH6R/ovZAUrcotU0bPn8Rjr2I91WnxGyAFKIvRpCIiAtX0+r6ylpJKulljj4FjnOjki4TX4wA42sNXZfmK2harmjf8j1lvFffbdSRXWgWbmJVuIwUs5g4KRzw7Uj1XbInuFjc87QrS0vlqo6aSopZWRGKOWRzXxCUP1WawH6Q1dx27d655yi5apPnS9xIujNLuT6v0ao7lyTskKk0IzgxKrxCnpZuAMcr9V2rHqutquOw38ivILlXK3lij87/wBbl1UFSBERFFBClEGs6Q5f0FbcyRhkp+Gisx9/LzO7VV+kWUVbT3dT2qo/kcWUDys5+xXsoK8a7NNboYbqN/D6ROcfEuUpoHMJa9rmuG9rgQR1gr5rprHNFKOtFqiJrjzSDiyDqcNqrDSPJieO76J/DN8U+zZR1Hc76lp14aqnbV9Dhur2bulfpnzt91Zov012HzQPMczHxPH7L2lp+tfmWu7ETExnAiIoqEREBSoRVGSLKymyDGymyzDVs+j2XNfWWcGcFEfhZuKLfJG9yypomrSHlcvUWo7q5iIasAvcwHQ6srT7xE4t55HcWMfSO/sVuaPZU0NNZ8oNTILbZABGD5GfjdbnHEGgBoDQNwAAA6gFt0YbmpwsT1qmNLMZ+ZV7o9k7TxWfWOM79nvbbtiHXzu+pb9SUMcTQyJjY2Dc1gDR6gsMTqpIo9eKJ1Q+4HBMdGxxudp1nkDYq2qs/aWKR8T6WpD2Ocxw1oTZzSQ4b+kLapopp0iHz9/E3b053Ks/6WmFK+NJUtkY2Rv6L2tcOpzQR9q8bTTTCHC6cVMzXyAvawMj1Q4kgnnNrWCzeD30Vb4FnRFXTCnpaSpklIcQ0vp2bGi52ucArEp5HOa1zmljiASwkEtJG1pI2G27Yg+iIiAiIgLV8zjbCKzzJ9oLaFquaXI9Z5r77VJFEZPjw1S9cvcSLojTA+D6v0ao7py53yeHhqm65e4euidLzbD6v0ao7pyTskOb8rOWKPzp7ty6oXLOVXLFJ5w925dShUhKIiKIiICIiAoKlEH4MVwSnqmcHURslb8sXI6jvHYq30iyUabvoZNX/Rm2j6L/AMfWrXReddumveG1h8Zew8/x1fThy9jGj1VSO1KiJ8Z5iRxT81w2FebZdWVdHHK0sla2Rh3teA5p7Cq/0iybppbvpHGnf8R13wn+rfrWpXhpj26vocP1qirS9HbPzx/vupNQvfx/Qqtoj7/G7U5pWceI/SG7tsvCIWpMTGku5RcpuR3UznCEREZv0RQucQ1oLidwaCSeoLdtHcp62os+Yf2aLpftkI8jPxsrbwLRCjoxaCJodzyu40h+kd3YvZAW/Rhoj3PlcR1qqrSzGXmd2saP5d0FHZzY+FkHws1nuv5BuC2YNWSLaiIjSHDuXa7k91czMiIirzQuP9JNlbU8/wCcVG3965dgFcnaaUWrI2cfDGqcettbMz7A1RJdG5cV3DYVSP3ngWNPWy7PurQ/dE1toaWDnc+V5+i0NHtFe3kRX8JhWoTtimlb1B1nj2itYz0cJJXjmgp6e3zpqk/djSSNmsZHcsR+an7tdJrmvI3liPzVR7C6Rnnaxpe8hrGguc5xs0AC5JPRZUh9EXkU2luHyh7o6mmeI26zy2VhDW7tZxvsC/Jh2YOF1EohhqoXyE2Dbltz0NLgAT1IrYkWEkrWtLnEBoBJJ2AAC5JXh/8A77Cv/Mpf5rEHvrVc0j4HrPNffav3V+m+GwScFNVU8cmziF4uL7r23dq83NCVrsFq3AgtMTSHAgggyMsQecKSKNyd5ZpuubuJF0Rpfb8n1d939mqO6cud8neWqbrm7iRdD6ZcnVfo1Rv805WdkhzllSfDFJ5w925dTBcsZVutjFJfxh7ty6MOm2GiTgjV0vCXtq8Ky9+i97XQh7aKGvBFwQQdxG0FHOAFzsHSdyKlF40umeGtdqOq6UO3W4aP8V6dNVxytD4nskYdz2OD2nqI2IPsi/JiWLQUzOEqJI4WEhuvK4Mbc3IFzz7D6l+Oi0uw+Z2pDU00j7OOqyRhNmi7ja+4Dag9dF49Dpfh88vAw1NPJLt4jJGlxt0dPYvWc8AXJsBvJ2BBki8Z+mWHNdqGrpA7o4aP8V6lPVRyND43New7nMcHNPURsQfVQVKIMHsBFiAQd4O0LS9IsqaGqu+IGmlP7UVuDJ8rN3qst3RY1UxVvD1tX7lme63VMOeNIsta+ju4s4aIfCw3cAOlzd7VqpausCFrWP5e0FYdaSPUk8ZDZjj18x7QtSvC80u/h+t8XqfrH6bMiIt182IiICIiCCubcwKDwdRzjmqMTjP/ALbnt+xy6SKpHTWi19HGvHwdfUu7HVc7PvBRH29zrX8WrpzzGKQD+Jp/ovzZo++MxSX4tThsI+hC4ket68bISu1MTMZ3SwyN7Wlrx7JXr6ZnXwatn8bi0hB8jCYx7Kso17Ivlhnmqj2FfGnBthtYd35tP3ZVEZF8rs8zP7IXQGk1C+ejqII7GSSGVjQTYazmEC55tqSsOd8oMIbVYoyOQa0TWvkfGdrH6m1gcOcaxadvQvNzFiEOL1bYwGBsxLQ3igXAdstu2lWflLlziGH1j56tjGMMLmAtkY86xe07h5AVWWaB8MVnnT7LU+E4dNYBUmWjgkftc+CFzr85dGCb+tcwZjgDFqwNsBw8mwbBvXTein6hS+j0/dNXMuY58L1m/wDWJPtSd14ezmZo1DRU+HCNtpZKdz5n/tPedR13dWsR1LdKKoc/Q6QuJcQx7QTt4oqgB6l+rMvQKtxOKhdSNY4RwWfrvay2s2Mi19+4rOvwCeh0VmpagNErWuLg1wc2zqlrhtHkKk7SK0ycPhqm/fdxIuhtNXWw2sP+2qO6cuesmuWqb993D10JpvybWejT92VZ2Icu6JYaamup6e7miSVjC5pIdquPGsR8m6sbPrBqamFEKeKOEaszfe2hoLWlmre2/edvlWlZZcsUfnm/YVYXujd1F/yP+tSdkhsWQ+KSTYa5kji7gZnMYTtIYWNcG9QJK8LP3SeaMw0MbnMjewyy6ptr8Yta0noGqTbnuF6Xuez+YT+kHuWLUfdCHwhB6M3vZFZXhuOV+DU78AfrxxuMoqtcua0l1tYNufIALdCrbKPSealxKGFrjwM72xSRknV42xrrdINtvWrWyq24A35tX7T1SGX48LUfpEPtJynDp7ShjTRVOsAfzeoO0Aj+6cuWdDcP/tOIU1OSQ2SVjX2uCWE8cdrbhdUaTD8yqfR6juXLmbK8eGKPzo9lyRusvvj0babHZG04ETI6xoYxmwNAkbsHQt590BpPMx8VBG4sjLOFkDSRrkuLWtPkGqTby+RfHSHKbE5sVlq42RGF9SJATK0O1NcHaN/MV5PugXeE4/JTR95IpwN5y4wamdo6S+KM8LHVGQlrSXEF4BJ37A0W6LKusm9JpqfEoqdrncBOdR8ZJLblpLXAczgQNvQVaOWwvo4wf6NZ7cqpXLIeF6PzzPsKvKOrApUNUoyEREBERAREQEREBERBBVVzUvDaLVA3m9XJ/BXPkv6gVahWl6HUYlwV0VriT8oNt86omFvrUkUDl/i4pMSp5ybNa5wJOwWcxzT9qsDSiHV0Up3H9KSdsp8pkkld9hCqB7SDY7CDbtV7Zo0nA6OUsWzimjaevgnX+tWdmMNIyL5XZ5mf2QrvzC0jfh+HTVUduEAa1l9oD3uDQSOe179ipHInldvmZ/sCs3Pe/wCSTbx8F/8A6/rZJWFe5ay1uL17m1NbWtayN0hMUzmOJ1mtAHM0bejmWnab0skWI1Mcr3TPbM8GV9td1txdbntZbv7nr9fn9HPesWp5m8r1nnnfYEnhOHTGi/6jTej0/ctXMmYoIxes9Ik+srpvRj9RpvR6fumrmTMTles9Il9pOTh1Nhf9xF5uP2Ataza5Gq/mM75i2XDP7iLzcfsBa1myfA1X8xnfMUlko/Jrlqm/fdw9dBac8mVno0/dlc/ZMDw1T9U/cPV/6e8l1no0/dlWdkhzjljyxR+eb9hVhe6N/wAl/wAj/rVe5Y8sUd/HN+wqwvdG/wCS/wCR1/BpJD1/c9HwfP6Qe6YtP90GfCMXozO9kW4+565Pm9Jd3Ua0/wB0C2+IxejM72RJI2b9lZ/h9vzKv2nqksveVqP0iL2ld2Vf+H2/Nq/aeqRy95Wo/SIvaTlOHT2lA/Mar0ao7ly5pyt5Yo/O/ccumNI/1Op9HqO6cuZ8q+WKPzn3HJG6y6pXO2f58Jt9Hi9t66JXO/ugB4TZ6PF7b1FWPlsL6OMHTDV+3KqVyx5Xo/PN+wq6suP8OMt4ms9uVUrlhyvR+eb7JV5Y8OqwpUBSjIREQEREBERAREQEREH4cYxunpI+GqpGwxXDdd97XO4bOpablfpdQvpYaRs8ZqS6pPA7dc3nkk3W+Kbre6imZINWRrXt36r2hwv1FfGHCqdjg5kULXDc5sbGuHNsICDlbGMHLcVkpf8Adujt5HTWH1EK4896yFuGtpteMS8LCRFrN4TUDXjW1d9tm9WO7C4C/hDFEX3vrljC+/TrWvdTUYZBIdaSKJ7rW1nsY426Lkbk4yTJzhktXRQYoJJ5I4mcDMNeRzWNuQLC7jZXFmxQGrwebgffLCKZupxtZrXBxLbb+KSVs/5BpPEU/wDKi/BftZGAA0AAAWAGwAdACTqQ5yySxymo62Z9TI2FroHAOebAkPa7V8pIBsOdarppVPmxCpmkY+MySueGSAteGu2suDu4uqe1dTDRqhEnDCmphLe/CCKPXv03tv8AKv0zYXA86z4onuO9zmMc49pCGTzdFcSgdQQvZJG5jIIQ97XtLWFsLS4OIPFIG+65n07nZJilXIxzXsdUSlr2kOaQXbCCNhC6tioomNLGMY1hvdjWta03FjcAWK+P5FpfEwfy4/wQyY4HVxy08T4nskZqMGsxwe24aARcc4K1bODEYWYVUQukjbK9jNSMuaJHATMvqtvc7it0gp2MGqxrWN+K0BrfUFhUUEMhBkjjeRuL2tcR1XCSrmTKOsihxeCSZ7I4wJrvkc1jBeF4F3HYNqvvMDEoG4ZUh8sTDLTzCPWe0cIeD2Bm3jbxu6QvaOC0viIP5cf4L6z0ETwA+ON4b+iHta4DqBGxJRyXojJMyvp5KdhllZI17Ym7XO1OM4Dy6oK3fOnS2lxB1I2kcZC1she3Vc17HPLbMcCP0uKbhX3DhcDHBzIomuG5zWMa4dRAU/kyDX4TgouE8ZqM1/4rXQyaVkto9NR4badro5JZHS8G7Y5rS1rW3HMSG3t5Qtdz20PqJ+Cr4GukEbDHKxgJc1usXNfYbxxiD0bFb9lNkkVJl5pZRQ4C+OWaJkkTakOic5rZLuLizVadrr6w3LScndD6ioxCKrLHNp4HcIZXAhrnAcVjT+0b9G4BdCyYNTOdrOhhc74xjjLvWQv1NYALAAAbgNgQyeRpfWxRUVRwr2Rh0M7Wl7ms1nGF1mtvvPkXNeWdQyPFqWSVzWMbIdZ73BrRxHbydgXVFRSRyACRjHgG4D2tcAekA86/OcFpfEwfy4/wQl+uN4cA5pBBAII2gg7iDzqm8+dD55Xx18DHSMbHwcoYC5zQHFzXkD9njEHosFcrWgCwFgNgA2ABLKKqnQXSqhi0eMcs8TJI4qlroi9rZdZzpNUBl7knWFrLTMl9DaiaujrXMc2mhu7hHAta9+qQ1rL/AKW03Nt1vKr9fg1MXa5hgLvjGOMu9dl+trANgFh0DYFUySFKIiiIiAiIgIiICIiAiIgIiICIiAiIgIiICIiAiIgIiICIiAiIgIiICIiAiIgIiICIiAiIgIiIP//Z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80975" y="-601663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 descr="http://www.m-disc.ru/uploads/posts/2011-06/1308639884_marlboro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65" y="2637294"/>
            <a:ext cx="1050578" cy="57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843808" y="5805264"/>
            <a:ext cx="33942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* В презентации указаны лого компаний, 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которые 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наглядно иллюстрируют рынок возможных рекламодателей. </a:t>
            </a:r>
            <a:endParaRPr lang="en-US" sz="7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82141" y="1381376"/>
            <a:ext cx="4488039" cy="59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8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5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5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5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22" grpId="0"/>
      <p:bldP spid="24" grpId="0"/>
      <p:bldP spid="15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955" y="235134"/>
            <a:ext cx="2843808" cy="634082"/>
          </a:xfrm>
        </p:spPr>
        <p:txBody>
          <a:bodyPr/>
          <a:lstStyle/>
          <a:p>
            <a:r>
              <a:rPr lang="ru-RU" dirty="0"/>
              <a:t>РЕКЛАМА ВАШИХ ПРЕДЛОЖЕНИЙ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13657" y="836712"/>
            <a:ext cx="4031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АНОНСЫ ПРАЗДНИКОВ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09143" y="4545067"/>
            <a:ext cx="4031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ПРАЙ-ЛИСТ НА БИЗНЕС-ЛАНЧ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14425" y="3311406"/>
            <a:ext cx="4031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СКИДКИ НА НАПИТКИ</a:t>
            </a:r>
            <a:endParaRPr lang="ru-RU" sz="11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17834" y="2060848"/>
            <a:ext cx="4031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ПРЕДЛОЖЕНИЯ ОТ ШЕФ-ПОВАРА</a:t>
            </a:r>
          </a:p>
        </p:txBody>
      </p:sp>
      <p:sp>
        <p:nvSpPr>
          <p:cNvPr id="4" name="AutoShape 7" descr="data:image/jpeg;base64,/9j/4AAQSkZJRgABAQAAAQABAAD/2wCEAAkGBg8QEBQPDxQQEBAVFBAVFA8PFBAQDxUUFRAVFBQVFBQXHCYfFxkkGRQUHy8gJCcpLCwsFR4xNTAqNSYrLCkBCQoKDgwOFw8PFykcHBwpKSkpLCosKTUpLCksLCkpKSkpNSkpKTUpLCkpLCkpKSwuLSosLCksKSkpKSkpKSwpKf/AABEIAKYBLwMBIgACEQEDEQH/xAAcAAEAAgMBAQEAAAAAAAAAAAAAAQcCBggFAwT/xABOEAABAwICBAgHCwkIAwEAAAABAAIDBBEFBwYSITETIjVBUXGBsyVTYXN0kbIII0NSYnKCobHC0RUkMjRCg5KTwRQzNkRjZITDVJSiFv/EABsBAQEAAwEBAQAAAAAAAAAAAAABAgQFAwYH/8QAKhEBAAECBQMDBAMBAAAAAAAAAAECAwQRITFBBRJhIjJRgZGh0SOx8BT/2gAMAwEAAhEDEQA/ANA1kusbouK/SU3S6hQojNLrBSgyul1iEKqsrpdYoiJup1lioQZ6yXWCKKzul1iioyul1iiDK6i6hFBN0usVKCbqEUIJU3WKIMrqFClESCouoRFTdTdYogyuouoRDJN1N1iiGTK6i6i6IiVClEVCIiCUUKUEIilFLKFKWREWRZWUIIUqEQEUqEVKghSlkRFkU2U6qDEopKhBKhEQEREURSoQSoREQRERUIilBCIiAimyKoyugUXRAul1ClQTdLqEQTdLqEVE3S6hLqCbpdQiCbooUoCWU2U2QQCl17mA6G1tafeIzq88ruLGPpHf2KzdHsm6aKz6txqH/EbdkXbzu+pe1FmqvZoYjH2LHunOfiN1S4VgVVVO1KeKSU8+qOKOt24dq+WIYXPTv4Odj4n/ABXgg9nSunaShihYI4mNjYNzWANHqC+eI4TBUMMc8bJWnmeAbdR3jsWz/wAum+rkR1ye/Wj0/ly2it/SPJeN130Lyw7+BlN29TX7x23VaY1o1VUbtSojdH0O3sPU4bCtWu1VRvDtYfG2cR7Ktfjl5V0QhQvJuJU3WKIJuihSgXRQiApuoRBN1CIgKViiDK6KLogkBERBCKUQEUKUVClLIgWRFNkEJZZAL6RQOcQ1oLidgABJPYFcmMzk+Qasg1b1o9lLW1FnzWpoz4wXlI8jBu7bKzdH8u6Cjs5sfCyj4Waz3X+SNzVsUYeqrfRy8R1WxZ0ie6fH7VDo9lxX1lnBnAxH4Wa7Rb5Ld7lZ2j2VNFTWdMP7TL0yC0YPkZ+N1u4ClbdFimny+exHVL97SJ7Y8ft84og0ANAaBuAFgOoL6Ii93MEREBfCppWSNLJGte072vAcD2FfdEM8tld6R5O0s130pNO/4h40J7N7ez1KsMf0IrqK5miOp41nHj/iG7tsuk1g+MEWIBB3g7QesLXrw9NW2jrYbq1+zpV6o87/AHcoEIr90hyqoaq7owaaQ/tRAah6493qsqw0iyyr6S7gzh4h8LDd1h8pu8fYtOuxVT5fQ4fqdi/pn2z8S1FQsnC2wrFeDpClFCAiIioRTZEEIiIClEVRNkRFFERECyWWQU2RGNlIasgF6GEYDU1b9SnjfIeew4o63bgsoiZ0hjVXFMZzOUPOsv00eHSzODIWPkedzWAuPqCtDR3Jjc+uf+5hPtP/AAVj4VgdPSs1KeNkbfkjaes7ytmjDTPu0cXE9YtW9Lfqn8Kp0dybnks+scIWbPe2WdKes7m/WrLwLRKjohania13PI7jSH6R/ovZAUrcotU0bPn8Rjr2I91WnxGyAFKIvRpCIiAtX0+r6ylpJKulljj4FjnOjki4TX4wA42sNXZfmK2harmjf8j1lvFffbdSRXWgWbmJVuIwUs5g4KRzw7Uj1XbInuFjc87QrS0vlqo6aSopZWRGKOWRzXxCUP1WawH6Q1dx27d655yi5apPnS9xIujNLuT6v0ao7lyTskKk0IzgxKrxCnpZuAMcr9V2rHqutquOw38ivILlXK3lij87/wBbl1UFSBERFFBClEGs6Q5f0FbcyRhkp+Gisx9/LzO7VV+kWUVbT3dT2qo/kcWUDys5+xXsoK8a7NNboYbqN/D6ROcfEuUpoHMJa9rmuG9rgQR1gr5rprHNFKOtFqiJrjzSDiyDqcNqrDSPJieO76J/DN8U+zZR1Hc76lp14aqnbV9Dhur2bulfpnzt91Zov012HzQPMczHxPH7L2lp+tfmWu7ETExnAiIoqEREBSoRVGSLKymyDGymyzDVs+j2XNfWWcGcFEfhZuKLfJG9yypomrSHlcvUWo7q5iIasAvcwHQ6srT7xE4t55HcWMfSO/sVuaPZU0NNZ8oNTILbZABGD5GfjdbnHEGgBoDQNwAAA6gFt0YbmpwsT1qmNLMZ+ZV7o9k7TxWfWOM79nvbbtiHXzu+pb9SUMcTQyJjY2Dc1gDR6gsMTqpIo9eKJ1Q+4HBMdGxxudp1nkDYq2qs/aWKR8T6WpD2Ocxw1oTZzSQ4b+kLapopp0iHz9/E3b053Ks/6WmFK+NJUtkY2Rv6L2tcOpzQR9q8bTTTCHC6cVMzXyAvawMj1Q4kgnnNrWCzeD30Vb4FnRFXTCnpaSpklIcQ0vp2bGi52ucArEp5HOa1zmljiASwkEtJG1pI2G27Yg+iIiAiIgLV8zjbCKzzJ9oLaFquaXI9Z5r77VJFEZPjw1S9cvcSLojTA+D6v0ao7py53yeHhqm65e4euidLzbD6v0ao7pyTskOb8rOWKPzp7ty6oXLOVXLFJ5w925dShUhKIiKIiICIiAoKlEH4MVwSnqmcHURslb8sXI6jvHYq30iyUabvoZNX/Rm2j6L/AMfWrXReddumveG1h8Zew8/x1fThy9jGj1VSO1KiJ8Z5iRxT81w2FebZdWVdHHK0sla2Rh3teA5p7Cq/0iybppbvpHGnf8R13wn+rfrWpXhpj26vocP1qirS9HbPzx/vupNQvfx/Qqtoj7/G7U5pWceI/SG7tsvCIWpMTGku5RcpuR3UznCEREZv0RQucQ1oLidwaCSeoLdtHcp62os+Yf2aLpftkI8jPxsrbwLRCjoxaCJodzyu40h+kd3YvZAW/Rhoj3PlcR1qqrSzGXmd2saP5d0FHZzY+FkHws1nuv5BuC2YNWSLaiIjSHDuXa7k91czMiIirzQuP9JNlbU8/wCcVG3965dgFcnaaUWrI2cfDGqcettbMz7A1RJdG5cV3DYVSP3ngWNPWy7PurQ/dE1toaWDnc+V5+i0NHtFe3kRX8JhWoTtimlb1B1nj2itYz0cJJXjmgp6e3zpqk/djSSNmsZHcsR+an7tdJrmvI3liPzVR7C6Rnnaxpe8hrGguc5xs0AC5JPRZUh9EXkU2luHyh7o6mmeI26zy2VhDW7tZxvsC/Jh2YOF1EohhqoXyE2Dbltz0NLgAT1IrYkWEkrWtLnEBoBJJ2AAC5JXh/8A77Cv/Mpf5rEHvrVc0j4HrPNffav3V+m+GwScFNVU8cmziF4uL7r23dq83NCVrsFq3AgtMTSHAgggyMsQecKSKNyd5ZpuubuJF0Rpfb8n1d939mqO6cud8neWqbrm7iRdD6ZcnVfo1Rv805WdkhzllSfDFJ5w925dTBcsZVutjFJfxh7ty6MOm2GiTgjV0vCXtq8Ky9+i97XQh7aKGvBFwQQdxG0FHOAFzsHSdyKlF40umeGtdqOq6UO3W4aP8V6dNVxytD4nskYdz2OD2nqI2IPsi/JiWLQUzOEqJI4WEhuvK4Mbc3IFzz7D6l+Oi0uw+Z2pDU00j7OOqyRhNmi7ja+4Dag9dF49Dpfh88vAw1NPJLt4jJGlxt0dPYvWc8AXJsBvJ2BBki8Z+mWHNdqGrpA7o4aP8V6lPVRyND43New7nMcHNPURsQfVQVKIMHsBFiAQd4O0LS9IsqaGqu+IGmlP7UVuDJ8rN3qst3RY1UxVvD1tX7lme63VMOeNIsta+ju4s4aIfCw3cAOlzd7VqpausCFrWP5e0FYdaSPUk8ZDZjj18x7QtSvC80u/h+t8XqfrH6bMiIt182IiICIiCCubcwKDwdRzjmqMTjP/ALbnt+xy6SKpHTWi19HGvHwdfUu7HVc7PvBRH29zrX8WrpzzGKQD+Jp/ovzZo++MxSX4tThsI+hC4ket68bISu1MTMZ3SwyN7Wlrx7JXr6ZnXwatn8bi0hB8jCYx7Kso17Ivlhnmqj2FfGnBthtYd35tP3ZVEZF8rs8zP7IXQGk1C+ejqII7GSSGVjQTYazmEC55tqSsOd8oMIbVYoyOQa0TWvkfGdrH6m1gcOcaxadvQvNzFiEOL1bYwGBsxLQ3igXAdstu2lWflLlziGH1j56tjGMMLmAtkY86xe07h5AVWWaB8MVnnT7LU+E4dNYBUmWjgkftc+CFzr85dGCb+tcwZjgDFqwNsBw8mwbBvXTein6hS+j0/dNXMuY58L1m/wDWJPtSd14ezmZo1DRU+HCNtpZKdz5n/tPedR13dWsR1LdKKoc/Q6QuJcQx7QTt4oqgB6l+rMvQKtxOKhdSNY4RwWfrvay2s2Mi19+4rOvwCeh0VmpagNErWuLg1wc2zqlrhtHkKk7SK0ycPhqm/fdxIuhtNXWw2sP+2qO6cuesmuWqb993D10JpvybWejT92VZ2Icu6JYaamup6e7miSVjC5pIdquPGsR8m6sbPrBqamFEKeKOEaszfe2hoLWlmre2/edvlWlZZcsUfnm/YVYXujd1F/yP+tSdkhsWQ+KSTYa5kji7gZnMYTtIYWNcG9QJK8LP3SeaMw0MbnMjewyy6ptr8Yta0noGqTbnuF6Xuez+YT+kHuWLUfdCHwhB6M3vZFZXhuOV+DU78AfrxxuMoqtcua0l1tYNufIALdCrbKPSealxKGFrjwM72xSRknV42xrrdINtvWrWyq24A35tX7T1SGX48LUfpEPtJynDp7ShjTRVOsAfzeoO0Aj+6cuWdDcP/tOIU1OSQ2SVjX2uCWE8cdrbhdUaTD8yqfR6juXLmbK8eGKPzo9lyRusvvj0babHZG04ETI6xoYxmwNAkbsHQt590BpPMx8VBG4sjLOFkDSRrkuLWtPkGqTby+RfHSHKbE5sVlq42RGF9SJATK0O1NcHaN/MV5PugXeE4/JTR95IpwN5y4wamdo6S+KM8LHVGQlrSXEF4BJ37A0W6LKusm9JpqfEoqdrncBOdR8ZJLblpLXAczgQNvQVaOWwvo4wf6NZ7cqpXLIeF6PzzPsKvKOrApUNUoyEREBERAREQEREBERBBVVzUvDaLVA3m9XJ/BXPkv6gVahWl6HUYlwV0VriT8oNt86omFvrUkUDl/i4pMSp5ybNa5wJOwWcxzT9qsDSiHV0Up3H9KSdsp8pkkld9hCqB7SDY7CDbtV7Zo0nA6OUsWzimjaevgnX+tWdmMNIyL5XZ5mf2QrvzC0jfh+HTVUduEAa1l9oD3uDQSOe179ipHInldvmZ/sCs3Pe/wCSTbx8F/8A6/rZJWFe5ay1uL17m1NbWtayN0hMUzmOJ1mtAHM0bejmWnab0skWI1Mcr3TPbM8GV9td1txdbntZbv7nr9fn9HPesWp5m8r1nnnfYEnhOHTGi/6jTej0/ctXMmYoIxes9Ik+srpvRj9RpvR6fumrmTMTles9Il9pOTh1Nhf9xF5uP2Ataza5Gq/mM75i2XDP7iLzcfsBa1myfA1X8xnfMUlko/Jrlqm/fdw9dBac8mVno0/dlc/ZMDw1T9U/cPV/6e8l1no0/dlWdkhzjljyxR+eb9hVhe6N/wAl/wAj/rVe5Y8sUd/HN+wqwvdG/wCS/wCR1/BpJD1/c9HwfP6Qe6YtP90GfCMXozO9kW4+565Pm9Jd3Ua0/wB0C2+IxejM72RJI2b9lZ/h9vzKv2nqksveVqP0iL2ld2Vf+H2/Nq/aeqRy95Wo/SIvaTlOHT2lA/Mar0ao7ly5pyt5Yo/O/ccumNI/1Op9HqO6cuZ8q+WKPzn3HJG6y6pXO2f58Jt9Hi9t66JXO/ugB4TZ6PF7b1FWPlsL6OMHTDV+3KqVyx5Xo/PN+wq6suP8OMt4ms9uVUrlhyvR+eb7JV5Y8OqwpUBSjIREQEREBERAREQEREH4cYxunpI+GqpGwxXDdd97XO4bOpablfpdQvpYaRs8ZqS6pPA7dc3nkk3W+Kbre6imZINWRrXt36r2hwv1FfGHCqdjg5kULXDc5sbGuHNsICDlbGMHLcVkpf8Adujt5HTWH1EK4896yFuGtpteMS8LCRFrN4TUDXjW1d9tm9WO7C4C/hDFEX3vrljC+/TrWvdTUYZBIdaSKJ7rW1nsY426Lkbk4yTJzhktXRQYoJJ5I4mcDMNeRzWNuQLC7jZXFmxQGrwebgffLCKZupxtZrXBxLbb+KSVs/5BpPEU/wDKi/BftZGAA0AAAWAGwAdACTqQ5yySxymo62Z9TI2FroHAOebAkPa7V8pIBsOdarppVPmxCpmkY+MySueGSAteGu2suDu4uqe1dTDRqhEnDCmphLe/CCKPXv03tv8AKv0zYXA86z4onuO9zmMc49pCGTzdFcSgdQQvZJG5jIIQ97XtLWFsLS4OIPFIG+65n07nZJilXIxzXsdUSlr2kOaQXbCCNhC6tioomNLGMY1hvdjWta03FjcAWK+P5FpfEwfy4/wQyY4HVxy08T4nskZqMGsxwe24aARcc4K1bODEYWYVUQukjbK9jNSMuaJHATMvqtvc7it0gp2MGqxrWN+K0BrfUFhUUEMhBkjjeRuL2tcR1XCSrmTKOsihxeCSZ7I4wJrvkc1jBeF4F3HYNqvvMDEoG4ZUh8sTDLTzCPWe0cIeD2Bm3jbxu6QvaOC0viIP5cf4L6z0ETwA+ON4b+iHta4DqBGxJRyXojJMyvp5KdhllZI17Ym7XO1OM4Dy6oK3fOnS2lxB1I2kcZC1she3Vc17HPLbMcCP0uKbhX3DhcDHBzIomuG5zWMa4dRAU/kyDX4TgouE8ZqM1/4rXQyaVkto9NR4badro5JZHS8G7Y5rS1rW3HMSG3t5Qtdz20PqJ+Cr4GukEbDHKxgJc1usXNfYbxxiD0bFb9lNkkVJl5pZRQ4C+OWaJkkTakOic5rZLuLizVadrr6w3LScndD6ioxCKrLHNp4HcIZXAhrnAcVjT+0b9G4BdCyYNTOdrOhhc74xjjLvWQv1NYALAAAbgNgQyeRpfWxRUVRwr2Rh0M7Wl7ms1nGF1mtvvPkXNeWdQyPFqWSVzWMbIdZ73BrRxHbydgXVFRSRyACRjHgG4D2tcAekA86/OcFpfEwfy4/wQl+uN4cA5pBBAII2gg7iDzqm8+dD55Xx18DHSMbHwcoYC5zQHFzXkD9njEHosFcrWgCwFgNgA2ABLKKqnQXSqhi0eMcs8TJI4qlroi9rZdZzpNUBl7knWFrLTMl9DaiaujrXMc2mhu7hHAta9+qQ1rL/AKW03Nt1vKr9fg1MXa5hgLvjGOMu9dl+trANgFh0DYFUySFKIiiIiAiIgIiICIiAiIgIiICIiAiIgIiICIiAiIgIiICIiAiIgIiICIiAiIgIiICIiAiIgIiI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8575" y="-754063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data:image/jpeg;base64,/9j/4AAQSkZJRgABAQAAAQABAAD/2wCEAAkGBg8QEBQPDxQQEBAVFBAVFA8PFBAQDxUUFRAVFBQVFBQXHCYfFxkkGRQUHy8gJCcpLCwsFR4xNTAqNSYrLCkBCQoKDgwOFw8PFykcHBwpKSkpLCosKTUpLCksLCkpKSkpNSkpKTUpLCkpLCkpKSwuLSosLCksKSkpKSkpKSwpKf/AABEIAKYBLwMBIgACEQEDEQH/xAAcAAEAAgMBAQEAAAAAAAAAAAAAAQcCBggFAwT/xABOEAABAwICBAgHCwkIAwEAAAABAAIDBBEFBwYSITETIjVBUXGBsyVTYXN0kbIII0NSYnKCobHC0RUkMjRCg5KTwRQzNkRjZITDVJSiFv/EABsBAQEAAwEBAQAAAAAAAAAAAAABAgQFAwYH/8QAKhEBAAECBQMDBAMBAAAAAAAAAAECAwQRITFBBRJhIjJRgZGh0SOx8BT/2gAMAwEAAhEDEQA/ANA1kusbouK/SU3S6hQojNLrBSgyul1iEKqsrpdYoiJup1lioQZ6yXWCKKzul1iioyul1iiDK6i6hFBN0usVKCbqEUIJU3WKIMrqFClESCouoRFTdTdYogyuouoRDJN1N1iiGTK6i6i6IiVClEVCIiCUUKUEIilFLKFKWREWRZWUIIUqEQEUqEVKghSlkRFkU2U6qDEopKhBKhEQEREURSoQSoREQRERUIilBCIiAimyKoyugUXRAul1ClQTdLqEQTdLqEVE3S6hLqCbpdQiCbooUoCWU2U2QQCl17mA6G1tafeIzq88ruLGPpHf2KzdHsm6aKz6txqH/EbdkXbzu+pe1FmqvZoYjH2LHunOfiN1S4VgVVVO1KeKSU8+qOKOt24dq+WIYXPTv4Odj4n/ABXgg9nSunaShihYI4mNjYNzWANHqC+eI4TBUMMc8bJWnmeAbdR3jsWz/wAum+rkR1ye/Wj0/ly2it/SPJeN130Lyw7+BlN29TX7x23VaY1o1VUbtSojdH0O3sPU4bCtWu1VRvDtYfG2cR7Ktfjl5V0QhQvJuJU3WKIJuihSgXRQiApuoRBN1CIgKViiDK6KLogkBERBCKUQEUKUVClLIgWRFNkEJZZAL6RQOcQ1oLidgABJPYFcmMzk+Qasg1b1o9lLW1FnzWpoz4wXlI8jBu7bKzdH8u6Cjs5sfCyj4Waz3X+SNzVsUYeqrfRy8R1WxZ0ie6fH7VDo9lxX1lnBnAxH4Wa7Rb5Ld7lZ2j2VNFTWdMP7TL0yC0YPkZ+N1u4ClbdFimny+exHVL97SJ7Y8ft84og0ANAaBuAFgOoL6Ii93MEREBfCppWSNLJGte072vAcD2FfdEM8tld6R5O0s130pNO/4h40J7N7ez1KsMf0IrqK5miOp41nHj/iG7tsuk1g+MEWIBB3g7QesLXrw9NW2jrYbq1+zpV6o87/AHcoEIr90hyqoaq7owaaQ/tRAah6493qsqw0iyyr6S7gzh4h8LDd1h8pu8fYtOuxVT5fQ4fqdi/pn2z8S1FQsnC2wrFeDpClFCAiIioRTZEEIiIClEVRNkRFFERECyWWQU2RGNlIasgF6GEYDU1b9SnjfIeew4o63bgsoiZ0hjVXFMZzOUPOsv00eHSzODIWPkedzWAuPqCtDR3Jjc+uf+5hPtP/AAVj4VgdPSs1KeNkbfkjaes7ytmjDTPu0cXE9YtW9Lfqn8Kp0dybnks+scIWbPe2WdKes7m/WrLwLRKjohania13PI7jSH6R/ovZAUrcotU0bPn8Rjr2I91WnxGyAFKIvRpCIiAtX0+r6ylpJKulljj4FjnOjki4TX4wA42sNXZfmK2harmjf8j1lvFffbdSRXWgWbmJVuIwUs5g4KRzw7Uj1XbInuFjc87QrS0vlqo6aSopZWRGKOWRzXxCUP1WawH6Q1dx27d655yi5apPnS9xIujNLuT6v0ao7lyTskKk0IzgxKrxCnpZuAMcr9V2rHqutquOw38ivILlXK3lij87/wBbl1UFSBERFFBClEGs6Q5f0FbcyRhkp+Gisx9/LzO7VV+kWUVbT3dT2qo/kcWUDys5+xXsoK8a7NNboYbqN/D6ROcfEuUpoHMJa9rmuG9rgQR1gr5rprHNFKOtFqiJrjzSDiyDqcNqrDSPJieO76J/DN8U+zZR1Hc76lp14aqnbV9Dhur2bulfpnzt91Zov012HzQPMczHxPH7L2lp+tfmWu7ETExnAiIoqEREBSoRVGSLKymyDGymyzDVs+j2XNfWWcGcFEfhZuKLfJG9yypomrSHlcvUWo7q5iIasAvcwHQ6srT7xE4t55HcWMfSO/sVuaPZU0NNZ8oNTILbZABGD5GfjdbnHEGgBoDQNwAAA6gFt0YbmpwsT1qmNLMZ+ZV7o9k7TxWfWOM79nvbbtiHXzu+pb9SUMcTQyJjY2Dc1gDR6gsMTqpIo9eKJ1Q+4HBMdGxxudp1nkDYq2qs/aWKR8T6WpD2Ocxw1oTZzSQ4b+kLapopp0iHz9/E3b053Ks/6WmFK+NJUtkY2Rv6L2tcOpzQR9q8bTTTCHC6cVMzXyAvawMj1Q4kgnnNrWCzeD30Vb4FnRFXTCnpaSpklIcQ0vp2bGi52ucArEp5HOa1zmljiASwkEtJG1pI2G27Yg+iIiAiIgLV8zjbCKzzJ9oLaFquaXI9Z5r77VJFEZPjw1S9cvcSLojTA+D6v0ao7py53yeHhqm65e4euidLzbD6v0ao7pyTskOb8rOWKPzp7ty6oXLOVXLFJ5w925dShUhKIiKIiICIiAoKlEH4MVwSnqmcHURslb8sXI6jvHYq30iyUabvoZNX/Rm2j6L/AMfWrXReddumveG1h8Zew8/x1fThy9jGj1VSO1KiJ8Z5iRxT81w2FebZdWVdHHK0sla2Rh3teA5p7Cq/0iybppbvpHGnf8R13wn+rfrWpXhpj26vocP1qirS9HbPzx/vupNQvfx/Qqtoj7/G7U5pWceI/SG7tsvCIWpMTGku5RcpuR3UznCEREZv0RQucQ1oLidwaCSeoLdtHcp62os+Yf2aLpftkI8jPxsrbwLRCjoxaCJodzyu40h+kd3YvZAW/Rhoj3PlcR1qqrSzGXmd2saP5d0FHZzY+FkHws1nuv5BuC2YNWSLaiIjSHDuXa7k91czMiIirzQuP9JNlbU8/wCcVG3965dgFcnaaUWrI2cfDGqcettbMz7A1RJdG5cV3DYVSP3ngWNPWy7PurQ/dE1toaWDnc+V5+i0NHtFe3kRX8JhWoTtimlb1B1nj2itYz0cJJXjmgp6e3zpqk/djSSNmsZHcsR+an7tdJrmvI3liPzVR7C6Rnnaxpe8hrGguc5xs0AC5JPRZUh9EXkU2luHyh7o6mmeI26zy2VhDW7tZxvsC/Jh2YOF1EohhqoXyE2Dbltz0NLgAT1IrYkWEkrWtLnEBoBJJ2AAC5JXh/8A77Cv/Mpf5rEHvrVc0j4HrPNffav3V+m+GwScFNVU8cmziF4uL7r23dq83NCVrsFq3AgtMTSHAgggyMsQecKSKNyd5ZpuubuJF0Rpfb8n1d939mqO6cud8neWqbrm7iRdD6ZcnVfo1Rv805WdkhzllSfDFJ5w925dTBcsZVutjFJfxh7ty6MOm2GiTgjV0vCXtq8Ky9+i97XQh7aKGvBFwQQdxG0FHOAFzsHSdyKlF40umeGtdqOq6UO3W4aP8V6dNVxytD4nskYdz2OD2nqI2IPsi/JiWLQUzOEqJI4WEhuvK4Mbc3IFzz7D6l+Oi0uw+Z2pDU00j7OOqyRhNmi7ja+4Dag9dF49Dpfh88vAw1NPJLt4jJGlxt0dPYvWc8AXJsBvJ2BBki8Z+mWHNdqGrpA7o4aP8V6lPVRyND43New7nMcHNPURsQfVQVKIMHsBFiAQd4O0LS9IsqaGqu+IGmlP7UVuDJ8rN3qst3RY1UxVvD1tX7lme63VMOeNIsta+ju4s4aIfCw3cAOlzd7VqpausCFrWP5e0FYdaSPUk8ZDZjj18x7QtSvC80u/h+t8XqfrH6bMiIt182IiICIiCCubcwKDwdRzjmqMTjP/ALbnt+xy6SKpHTWi19HGvHwdfUu7HVc7PvBRH29zrX8WrpzzGKQD+Jp/ovzZo++MxSX4tThsI+hC4ket68bISu1MTMZ3SwyN7Wlrx7JXr6ZnXwatn8bi0hB8jCYx7Kso17Ivlhnmqj2FfGnBthtYd35tP3ZVEZF8rs8zP7IXQGk1C+ejqII7GSSGVjQTYazmEC55tqSsOd8oMIbVYoyOQa0TWvkfGdrH6m1gcOcaxadvQvNzFiEOL1bYwGBsxLQ3igXAdstu2lWflLlziGH1j56tjGMMLmAtkY86xe07h5AVWWaB8MVnnT7LU+E4dNYBUmWjgkftc+CFzr85dGCb+tcwZjgDFqwNsBw8mwbBvXTein6hS+j0/dNXMuY58L1m/wDWJPtSd14ezmZo1DRU+HCNtpZKdz5n/tPedR13dWsR1LdKKoc/Q6QuJcQx7QTt4oqgB6l+rMvQKtxOKhdSNY4RwWfrvay2s2Mi19+4rOvwCeh0VmpagNErWuLg1wc2zqlrhtHkKk7SK0ycPhqm/fdxIuhtNXWw2sP+2qO6cuesmuWqb993D10JpvybWejT92VZ2Icu6JYaamup6e7miSVjC5pIdquPGsR8m6sbPrBqamFEKeKOEaszfe2hoLWlmre2/edvlWlZZcsUfnm/YVYXujd1F/yP+tSdkhsWQ+KSTYa5kji7gZnMYTtIYWNcG9QJK8LP3SeaMw0MbnMjewyy6ptr8Yta0noGqTbnuF6Xuez+YT+kHuWLUfdCHwhB6M3vZFZXhuOV+DU78AfrxxuMoqtcua0l1tYNufIALdCrbKPSealxKGFrjwM72xSRknV42xrrdINtvWrWyq24A35tX7T1SGX48LUfpEPtJynDp7ShjTRVOsAfzeoO0Aj+6cuWdDcP/tOIU1OSQ2SVjX2uCWE8cdrbhdUaTD8yqfR6juXLmbK8eGKPzo9lyRusvvj0babHZG04ETI6xoYxmwNAkbsHQt590BpPMx8VBG4sjLOFkDSRrkuLWtPkGqTby+RfHSHKbE5sVlq42RGF9SJATK0O1NcHaN/MV5PugXeE4/JTR95IpwN5y4wamdo6S+KM8LHVGQlrSXEF4BJ37A0W6LKusm9JpqfEoqdrncBOdR8ZJLblpLXAczgQNvQVaOWwvo4wf6NZ7cqpXLIeF6PzzPsKvKOrApUNUoyEREBERAREQEREBERBBVVzUvDaLVA3m9XJ/BXPkv6gVahWl6HUYlwV0VriT8oNt86omFvrUkUDl/i4pMSp5ybNa5wJOwWcxzT9qsDSiHV0Up3H9KSdsp8pkkld9hCqB7SDY7CDbtV7Zo0nA6OUsWzimjaevgnX+tWdmMNIyL5XZ5mf2QrvzC0jfh+HTVUduEAa1l9oD3uDQSOe179ipHInldvmZ/sCs3Pe/wCSTbx8F/8A6/rZJWFe5ay1uL17m1NbWtayN0hMUzmOJ1mtAHM0bejmWnab0skWI1Mcr3TPbM8GV9td1txdbntZbv7nr9fn9HPesWp5m8r1nnnfYEnhOHTGi/6jTej0/ctXMmYoIxes9Ik+srpvRj9RpvR6fumrmTMTles9Il9pOTh1Nhf9xF5uP2Ataza5Gq/mM75i2XDP7iLzcfsBa1myfA1X8xnfMUlko/Jrlqm/fdw9dBac8mVno0/dlc/ZMDw1T9U/cPV/6e8l1no0/dlWdkhzjljyxR+eb9hVhe6N/wAl/wAj/rVe5Y8sUd/HN+wqwvdG/wCS/wCR1/BpJD1/c9HwfP6Qe6YtP90GfCMXozO9kW4+565Pm9Jd3Ua0/wB0C2+IxejM72RJI2b9lZ/h9vzKv2nqksveVqP0iL2ld2Vf+H2/Nq/aeqRy95Wo/SIvaTlOHT2lA/Mar0ao7ly5pyt5Yo/O/ccumNI/1Op9HqO6cuZ8q+WKPzn3HJG6y6pXO2f58Jt9Hi9t66JXO/ugB4TZ6PF7b1FWPlsL6OMHTDV+3KqVyx5Xo/PN+wq6suP8OMt4ms9uVUrlhyvR+eb7JV5Y8OqwpUBSjIREQEREBERAREQEREH4cYxunpI+GqpGwxXDdd97XO4bOpablfpdQvpYaRs8ZqS6pPA7dc3nkk3W+Kbre6imZINWRrXt36r2hwv1FfGHCqdjg5kULXDc5sbGuHNsICDlbGMHLcVkpf8Adujt5HTWH1EK4896yFuGtpteMS8LCRFrN4TUDXjW1d9tm9WO7C4C/hDFEX3vrljC+/TrWvdTUYZBIdaSKJ7rW1nsY426Lkbk4yTJzhktXRQYoJJ5I4mcDMNeRzWNuQLC7jZXFmxQGrwebgffLCKZupxtZrXBxLbb+KSVs/5BpPEU/wDKi/BftZGAA0AAAWAGwAdACTqQ5yySxymo62Z9TI2FroHAOebAkPa7V8pIBsOdarppVPmxCpmkY+MySueGSAteGu2suDu4uqe1dTDRqhEnDCmphLe/CCKPXv03tv8AKv0zYXA86z4onuO9zmMc49pCGTzdFcSgdQQvZJG5jIIQ97XtLWFsLS4OIPFIG+65n07nZJilXIxzXsdUSlr2kOaQXbCCNhC6tioomNLGMY1hvdjWta03FjcAWK+P5FpfEwfy4/wQyY4HVxy08T4nskZqMGsxwe24aARcc4K1bODEYWYVUQukjbK9jNSMuaJHATMvqtvc7it0gp2MGqxrWN+K0BrfUFhUUEMhBkjjeRuL2tcR1XCSrmTKOsihxeCSZ7I4wJrvkc1jBeF4F3HYNqvvMDEoG4ZUh8sTDLTzCPWe0cIeD2Bm3jbxu6QvaOC0viIP5cf4L6z0ETwA+ON4b+iHta4DqBGxJRyXojJMyvp5KdhllZI17Ym7XO1OM4Dy6oK3fOnS2lxB1I2kcZC1she3Vc17HPLbMcCP0uKbhX3DhcDHBzIomuG5zWMa4dRAU/kyDX4TgouE8ZqM1/4rXQyaVkto9NR4badro5JZHS8G7Y5rS1rW3HMSG3t5Qtdz20PqJ+Cr4GukEbDHKxgJc1usXNfYbxxiD0bFb9lNkkVJl5pZRQ4C+OWaJkkTakOic5rZLuLizVadrr6w3LScndD6ioxCKrLHNp4HcIZXAhrnAcVjT+0b9G4BdCyYNTOdrOhhc74xjjLvWQv1NYALAAAbgNgQyeRpfWxRUVRwr2Rh0M7Wl7ms1nGF1mtvvPkXNeWdQyPFqWSVzWMbIdZ73BrRxHbydgXVFRSRyACRjHgG4D2tcAekA86/OcFpfEwfy4/wQl+uN4cA5pBBAII2gg7iDzqm8+dD55Xx18DHSMbHwcoYC5zQHFzXkD9njEHosFcrWgCwFgNgA2ABLKKqnQXSqhi0eMcs8TJI4qlroi9rZdZzpNUBl7knWFrLTMl9DaiaujrXMc2mhu7hHAta9+qQ1rL/AKW03Nt1vKr9fg1MXa5hgLvjGOMu9dl+trANgFh0DYFUySFKIiiIiAiIgIiICIiAiIgIiICIiAiIgIiICIiAiIgIiICIiAiIgIiICIiAiIgIiICIiAiIgIiI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80975" y="-601663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86680" y="1381376"/>
            <a:ext cx="4488038" cy="59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рошенко\работа\Ballu\28 11 2013 Ballu Machine Газовый камин_2014\последний материал 3\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t="20945" r="16818" b="9708"/>
          <a:stretch/>
        </p:blipFill>
        <p:spPr bwMode="auto">
          <a:xfrm>
            <a:off x="4958715" y="803132"/>
            <a:ext cx="1053445" cy="13504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9687" y="2129577"/>
            <a:ext cx="913161" cy="12037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0382" y="3368952"/>
            <a:ext cx="913161" cy="12037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3874" y="4608530"/>
            <a:ext cx="913160" cy="12037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Соединительная линия уступом 30"/>
          <p:cNvCxnSpPr>
            <a:endCxn id="32" idx="1"/>
          </p:cNvCxnSpPr>
          <p:nvPr/>
        </p:nvCxnSpPr>
        <p:spPr>
          <a:xfrm flipV="1">
            <a:off x="1736460" y="4505896"/>
            <a:ext cx="806201" cy="685442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42661" y="3697982"/>
            <a:ext cx="22453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en-U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lvl="0" algn="just"/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lvl="0" algn="just"/>
            <a:endParaRPr lang="en-U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lvl="0" algn="just"/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lvl="0" algn="just"/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Грифельное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нанесение на магнитную поверхность, позволяющее с любой частотой менять информацию  (наносится мелом)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6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24" grpId="0"/>
      <p:bldP spid="15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72616" y="1381376"/>
            <a:ext cx="4488039" cy="59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955" y="235134"/>
            <a:ext cx="2843808" cy="634082"/>
          </a:xfrm>
        </p:spPr>
        <p:txBody>
          <a:bodyPr/>
          <a:lstStyle/>
          <a:p>
            <a:r>
              <a:rPr lang="ru-RU" dirty="0" smtClean="0"/>
              <a:t>УПРАВЛЕНИЕ РЕКЛАМОЙ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11862" y="836613"/>
            <a:ext cx="295262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Вы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самостоятельно назначаете арендную стоимость и период размещения рекламы на газовом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камине</a:t>
            </a:r>
            <a:r>
              <a:rPr lang="ru-RU" sz="1100" dirty="0" smtClean="0">
                <a:latin typeface="Tahoma" pitchFamily="34" charset="0"/>
                <a:cs typeface="Tahoma" pitchFamily="34" charset="0"/>
              </a:rPr>
              <a:t>.</a:t>
            </a:r>
            <a:endParaRPr lang="ru-RU" sz="11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0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236703"/>
              </p:ext>
            </p:extLst>
          </p:nvPr>
        </p:nvGraphicFramePr>
        <p:xfrm>
          <a:off x="2816014" y="2660548"/>
          <a:ext cx="5816987" cy="134451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42868"/>
                <a:gridCol w="1527986"/>
                <a:gridCol w="1442868"/>
                <a:gridCol w="1403265"/>
              </a:tblGrid>
              <a:tr h="33612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ГАЗОВЫЙ КАМИН</a:t>
                      </a:r>
                      <a:endParaRPr lang="ru-RU" sz="105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ПОВЕРХНОСТИ</a:t>
                      </a:r>
                      <a:endParaRPr lang="ru-RU" sz="105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ПЕРИОД</a:t>
                      </a:r>
                      <a:endParaRPr lang="ru-RU" sz="105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ДОХОД</a:t>
                      </a:r>
                      <a:endParaRPr lang="ru-RU" sz="105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612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lang="ru-RU" sz="1050" b="0" dirty="0" smtClean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endParaRPr lang="ru-RU" sz="105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 шт.</a:t>
                      </a:r>
                      <a:endParaRPr lang="ru-RU" sz="105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lang="ru-RU" sz="105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 рекламные стороны </a:t>
                      </a: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 месяца</a:t>
                      </a: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270 у.е.</a:t>
                      </a: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 месяцев</a:t>
                      </a: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540 у.е.</a:t>
                      </a: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12 месяцев</a:t>
                      </a: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733550" algn="l"/>
                        </a:tabLs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1 080 у.е.</a:t>
                      </a: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43213" y="2208203"/>
            <a:ext cx="57897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3550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ОБРАЗЦОВАЯ МОДЕЛЬ ВАШЕГО БИЗНЕСА*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82664" y="4149080"/>
            <a:ext cx="4348586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* В 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таблице представлена минимальная арендная стоимость рекламы. </a:t>
            </a:r>
            <a:endParaRPr lang="en-US" sz="7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5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80" y="-2"/>
            <a:ext cx="9173597" cy="68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98832" y="-1"/>
            <a:ext cx="4585736" cy="45091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1408429" y="1196354"/>
            <a:ext cx="2325716" cy="23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3800319" y="1109656"/>
            <a:ext cx="1740848" cy="172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5063322" y="845134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-119181" y="1453262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3277107" y="2302767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3404142" y="488166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935712" y="828988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2859348" y="1043029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7794132" y="2185140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5063322" y="63740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7737766" y="12645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204766" y="1120643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D:\Дорошенко\работа\Ballu\28 11 2013 Ballu Machine Газовый камин_2014\последний материал\салют\saljut-6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7638">
            <a:off x="1952554" y="396357"/>
            <a:ext cx="1533664" cy="15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b="7498"/>
          <a:stretch/>
        </p:blipFill>
        <p:spPr bwMode="auto">
          <a:xfrm>
            <a:off x="0" y="1381376"/>
            <a:ext cx="3515422" cy="54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:\Дорошенко\работа\Ballu\28 11 2013 Ballu Machine Газовый камин_2014\нужный\Machine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2" y="-1"/>
            <a:ext cx="9171472" cy="68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955" y="235134"/>
            <a:ext cx="2843808" cy="634082"/>
          </a:xfrm>
        </p:spPr>
        <p:txBody>
          <a:bodyPr/>
          <a:lstStyle/>
          <a:p>
            <a:r>
              <a:rPr lang="ru-RU" dirty="0" smtClean="0"/>
              <a:t>ВАШИ МЕРОПРИЯТИЯ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83609" y="908050"/>
            <a:ext cx="2808288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Вы можете анонсировать и проводить мероприятия на территории Ваших центров на открытом воздухе. Все посетители погрузятся в атмосферу праздника и тепла. </a:t>
            </a:r>
            <a:endParaRPr lang="ru-RU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8144" y="2348880"/>
            <a:ext cx="3275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- ДЕНЬ ГОРОДА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- 8 МАРТА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- СВАДЬБЫ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en-US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</a:t>
            </a:r>
            <a:r>
              <a:rPr lang="ru-RU" sz="1400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А</a:t>
            </a:r>
            <a:r>
              <a:rPr lang="en-US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LLOWEEN</a:t>
            </a: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…</a:t>
            </a:r>
            <a:endParaRPr lang="en-US" sz="14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16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80" y="-2"/>
            <a:ext cx="9173597" cy="68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98832" y="-1"/>
            <a:ext cx="4585736" cy="45091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b="7498"/>
          <a:stretch/>
        </p:blipFill>
        <p:spPr bwMode="auto">
          <a:xfrm>
            <a:off x="0" y="1381376"/>
            <a:ext cx="3515422" cy="54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Дорошенко\работа\Ballu\28 11 2013 Ballu Machine Газовый камин_2014\нужный\Machin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2" y="-1"/>
            <a:ext cx="9171472" cy="68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955" y="235134"/>
            <a:ext cx="2843808" cy="634082"/>
          </a:xfrm>
        </p:spPr>
        <p:txBody>
          <a:bodyPr/>
          <a:lstStyle/>
          <a:p>
            <a:r>
              <a:rPr lang="ru-RU" dirty="0" smtClean="0"/>
              <a:t>ВАШИ МЕРОПРИЯТИЯ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73762" y="908050"/>
            <a:ext cx="2808288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Вы можете анонсировать и проводить мероприятия на территории Ваших центров на открытом воздухе. Все посетители погрузятся в атмосферу праздника и тепла. </a:t>
            </a:r>
            <a:endParaRPr lang="ru-RU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8144" y="2348880"/>
            <a:ext cx="3275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- ДЕНЬ ГОРОДА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- 8 МАРТА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- СВАДЬБЫ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en-US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</a:t>
            </a: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А</a:t>
            </a:r>
            <a:r>
              <a:rPr lang="en-US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LLOWEEN</a:t>
            </a:r>
            <a:r>
              <a:rPr lang="ru-RU" sz="14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…</a:t>
            </a:r>
            <a:endParaRPr lang="en-US" sz="14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3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рошенко\работа\Ballu\28 11 2013 Ballu Machine Газовый камин_2014\последний материал 2\Untitled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7" r="12957"/>
          <a:stretch/>
        </p:blipFill>
        <p:spPr bwMode="auto">
          <a:xfrm>
            <a:off x="-72008" y="877318"/>
            <a:ext cx="9252520" cy="55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94" y="0"/>
            <a:ext cx="9150494" cy="68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МИРОВОЙ СПРОС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429" y="4193009"/>
            <a:ext cx="2951856" cy="145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3099" y="2276872"/>
            <a:ext cx="1421310" cy="18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6632" y="2280321"/>
            <a:ext cx="1455353" cy="182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3"/>
          <p:cNvSpPr txBox="1">
            <a:spLocks/>
          </p:cNvSpPr>
          <p:nvPr/>
        </p:nvSpPr>
        <p:spPr>
          <a:xfrm>
            <a:off x="4643438" y="836613"/>
            <a:ext cx="4176712" cy="5232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100" dirty="0">
                <a:ea typeface="Tahoma" panose="020B0604030504040204" pitchFamily="34" charset="0"/>
              </a:rPr>
              <a:t>С каждым годом инфракрасные газовые уличные обогреватели </a:t>
            </a:r>
            <a:r>
              <a:rPr lang="ru-RU" sz="1100" dirty="0" smtClean="0">
                <a:ea typeface="Tahoma" panose="020B0604030504040204" pitchFamily="34" charset="0"/>
              </a:rPr>
              <a:t>набирают </a:t>
            </a:r>
            <a:r>
              <a:rPr lang="ru-RU" sz="1100" dirty="0">
                <a:ea typeface="Tahoma" panose="020B0604030504040204" pitchFamily="34" charset="0"/>
              </a:rPr>
              <a:t>популярность во всем мире. Наиболее широкое применение они нашли в странах Европы и Северной Америки. </a:t>
            </a:r>
            <a:endParaRPr lang="en-US" sz="1100" dirty="0" smtClean="0">
              <a:ea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100" dirty="0">
              <a:ea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ea typeface="Tahoma" panose="020B0604030504040204" pitchFamily="34" charset="0"/>
              </a:rPr>
              <a:t>Владельцы кафе, ресторанов</a:t>
            </a:r>
            <a:r>
              <a:rPr lang="ru-RU" sz="1100" smtClean="0">
                <a:ea typeface="Tahoma" panose="020B0604030504040204" pitchFamily="34" charset="0"/>
              </a:rPr>
              <a:t>, гостин</a:t>
            </a:r>
            <a:r>
              <a:rPr lang="ru-RU" sz="1100">
                <a:ea typeface="Tahoma" panose="020B0604030504040204" pitchFamily="34" charset="0"/>
              </a:rPr>
              <a:t>и</a:t>
            </a:r>
            <a:r>
              <a:rPr lang="ru-RU" sz="1100" smtClean="0">
                <a:ea typeface="Tahoma" panose="020B0604030504040204" pitchFamily="34" charset="0"/>
              </a:rPr>
              <a:t>ц </a:t>
            </a:r>
            <a:r>
              <a:rPr lang="ru-RU" sz="1100" dirty="0">
                <a:ea typeface="Tahoma" panose="020B0604030504040204" pitchFamily="34" charset="0"/>
              </a:rPr>
              <a:t>и частные пользователи высоко ценят этот продукт по объективным причинам: </a:t>
            </a:r>
          </a:p>
          <a:p>
            <a:pPr algn="just">
              <a:lnSpc>
                <a:spcPct val="150000"/>
              </a:lnSpc>
            </a:pPr>
            <a:endParaRPr lang="ru-RU" sz="1100" dirty="0" smtClean="0">
              <a:ea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100" dirty="0" smtClean="0">
              <a:ea typeface="Tahoma" panose="020B0604030504040204" pitchFamily="34" charset="0"/>
            </a:endParaRPr>
          </a:p>
          <a:p>
            <a:pPr marL="261938" indent="-261938" algn="just" defTabSz="261938">
              <a:lnSpc>
                <a:spcPct val="150000"/>
              </a:lnSpc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ru-RU" sz="1100" dirty="0" smtClean="0">
                <a:ea typeface="Tahoma" panose="020B0604030504040204" pitchFamily="34" charset="0"/>
              </a:rPr>
              <a:t>Качественный обогрев </a:t>
            </a:r>
            <a:r>
              <a:rPr lang="ru-RU" sz="1100" dirty="0">
                <a:ea typeface="Tahoma" panose="020B0604030504040204" pitchFamily="34" charset="0"/>
              </a:rPr>
              <a:t>на открытом воздухе круглый год</a:t>
            </a:r>
          </a:p>
          <a:p>
            <a:pPr marL="261938" indent="-261938" algn="just" defTabSz="261938">
              <a:lnSpc>
                <a:spcPct val="150000"/>
              </a:lnSpc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ru-RU" sz="1100" dirty="0" smtClean="0">
                <a:ea typeface="Tahoma" panose="020B0604030504040204" pitchFamily="34" charset="0"/>
              </a:rPr>
              <a:t>Высокая </a:t>
            </a:r>
            <a:r>
              <a:rPr lang="ru-RU" sz="1100" dirty="0">
                <a:ea typeface="Tahoma" panose="020B0604030504040204" pitchFamily="34" charset="0"/>
              </a:rPr>
              <a:t>эффективность и экономичность</a:t>
            </a:r>
          </a:p>
          <a:p>
            <a:pPr marL="261938" indent="-261938" algn="just" defTabSz="261938">
              <a:lnSpc>
                <a:spcPct val="150000"/>
              </a:lnSpc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ru-RU" sz="1100" dirty="0" smtClean="0">
                <a:ea typeface="Tahoma" panose="020B0604030504040204" pitchFamily="34" charset="0"/>
              </a:rPr>
              <a:t>Безопасность </a:t>
            </a:r>
            <a:r>
              <a:rPr lang="ru-RU" sz="1100" dirty="0">
                <a:ea typeface="Tahoma" panose="020B0604030504040204" pitchFamily="34" charset="0"/>
              </a:rPr>
              <a:t>и надежность</a:t>
            </a:r>
          </a:p>
          <a:p>
            <a:pPr marL="261938" indent="-261938" algn="just" defTabSz="261938">
              <a:lnSpc>
                <a:spcPct val="150000"/>
              </a:lnSpc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ru-RU" sz="1100" dirty="0" smtClean="0">
                <a:ea typeface="Tahoma" panose="020B0604030504040204" pitchFamily="34" charset="0"/>
              </a:rPr>
              <a:t>Практичность </a:t>
            </a:r>
            <a:r>
              <a:rPr lang="ru-RU" sz="1100" dirty="0">
                <a:ea typeface="Tahoma" panose="020B0604030504040204" pitchFamily="34" charset="0"/>
              </a:rPr>
              <a:t>использования </a:t>
            </a:r>
          </a:p>
          <a:p>
            <a:pPr marL="261938" indent="-261938" algn="just" defTabSz="261938">
              <a:lnSpc>
                <a:spcPct val="150000"/>
              </a:lnSpc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ru-RU" sz="1100" dirty="0" smtClean="0">
                <a:ea typeface="Tahoma" panose="020B0604030504040204" pitchFamily="34" charset="0"/>
              </a:rPr>
              <a:t>Внешняя красота продукта</a:t>
            </a:r>
            <a:endParaRPr lang="ru-RU" sz="1100" dirty="0">
              <a:ea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3438" y="3089358"/>
            <a:ext cx="4500562" cy="267634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chemeClr val="bg1">
                  <a:alpha val="0"/>
                  <a:lumMod val="1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5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6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uiExpand="1" build="p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5" y="1517492"/>
            <a:ext cx="2808312" cy="51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6664" y="235134"/>
            <a:ext cx="2843808" cy="634082"/>
          </a:xfrm>
        </p:spPr>
        <p:txBody>
          <a:bodyPr/>
          <a:lstStyle/>
          <a:p>
            <a:r>
              <a:rPr lang="ru-RU" dirty="0" smtClean="0"/>
              <a:t>НАША ПОДДЕРЖКА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842819"/>
            <a:ext cx="39604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  МАРКЕТИНГОВЫХ   КОММУНИКАЦИЙ</a:t>
            </a:r>
          </a:p>
          <a:p>
            <a:pPr algn="just"/>
            <a:r>
              <a:rPr lang="ru-RU" sz="11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BALLU   INDUSTRIAL   GROUP</a:t>
            </a:r>
          </a:p>
          <a:p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1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Обеспечит вас комплексным сопровождением по производству и доставке рекламных сообщений на магнитной поверхности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5013176"/>
            <a:ext cx="23042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Условия 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сотрудничества по проекту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РЕКЛАМА НА ГАЗОВОМ КАМИНЕ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»:</a:t>
            </a:r>
          </a:p>
          <a:p>
            <a:pPr algn="just"/>
            <a:endParaRPr lang="ru-RU" sz="9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Производство наружной рекламы при поддержке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Ballu Industrial 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осуществляется 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Москве.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Стоимость 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производства рекламы на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магнитной поверхности зависит от 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объема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заказа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(уточняйте 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каждый объем заказа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Производство 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доставка осуществляется за счет клиента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ru-RU" sz="9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9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57617" y="4130030"/>
            <a:ext cx="22172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 РАЗМЕЩЕНИЯ  ЗАКАЗА</a:t>
            </a:r>
          </a:p>
          <a:p>
            <a:pPr algn="r"/>
            <a:r>
              <a:rPr lang="ru-RU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imc@ballu.ru</a:t>
            </a:r>
            <a:endParaRPr lang="en-US" sz="9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749950"/>
              </p:ext>
            </p:extLst>
          </p:nvPr>
        </p:nvGraphicFramePr>
        <p:xfrm>
          <a:off x="4355977" y="2033607"/>
          <a:ext cx="4536502" cy="2044372"/>
        </p:xfrm>
        <a:graphic>
          <a:graphicData uri="http://schemas.openxmlformats.org/drawingml/2006/table">
            <a:tbl>
              <a:tblPr firstRow="1" firstCol="1" bandRow="1"/>
              <a:tblGrid>
                <a:gridCol w="1243982"/>
                <a:gridCol w="1170808"/>
                <a:gridCol w="951281"/>
                <a:gridCol w="1170431"/>
              </a:tblGrid>
              <a:tr h="416823">
                <a:tc gridSpan="2"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Стоимость </a:t>
                      </a: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производства</a:t>
                      </a:r>
                      <a:endParaRPr lang="ru-RU" sz="90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 smtClean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 smtClean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Доставка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 smtClean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 smtClean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Сроки</a:t>
                      </a:r>
                      <a:endParaRPr lang="ru-RU" sz="90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065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 smtClean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Рекламное сообщение на магнитной поверхности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(</a:t>
                      </a:r>
                      <a:r>
                        <a:rPr lang="ru-RU" sz="900" b="0" dirty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1 единица</a:t>
                      </a: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 smtClean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Грифельное нанесение на магнитную поверхность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(1 единица)</a:t>
                      </a:r>
                      <a:endParaRPr lang="en-US" sz="900" b="0" dirty="0" smtClean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rgbClr val="00B050"/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9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795 </a:t>
                      </a:r>
                      <a:r>
                        <a:rPr lang="ru-RU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640 </a:t>
                      </a: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руб.</a:t>
                      </a:r>
                      <a:endParaRPr lang="ru-RU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Оплачивается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клиентом при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получении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Производство </a:t>
                      </a:r>
                      <a:r>
                        <a:rPr lang="ru-RU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– </a:t>
                      </a: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2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дня.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Доставка </a:t>
                      </a:r>
                      <a:r>
                        <a:rPr lang="ru-RU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– </a:t>
                      </a: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в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зависимости от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ahoma" pitchFamily="34" charset="0"/>
                          <a:ea typeface="Calibri"/>
                          <a:cs typeface="Tahoma" pitchFamily="34" charset="0"/>
                        </a:rPr>
                        <a:t>дальности региона</a:t>
                      </a:r>
                      <a:endParaRPr lang="ru-RU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0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НОВЫЙ БИЗНЕС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10100" y="836712"/>
            <a:ext cx="4392166" cy="2258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Газовый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камин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BALLU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MACHINE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серии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GLACE</a:t>
            </a:r>
            <a:endParaRPr lang="ru-RU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МЫ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ПРЕДЛАГАЕМ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rPr>
              <a:t>ВАМ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УЖЕ ГОТОВЫЕ </a:t>
            </a:r>
            <a:r>
              <a:rPr lang="ru-RU" sz="16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РЕШЕНИЯ</a:t>
            </a:r>
            <a:endParaRPr lang="ru-RU" sz="16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ДЛЯ «ОБОГРЕВА» ВАШЕГО </a:t>
            </a:r>
            <a:r>
              <a:rPr lang="ru-RU" sz="1600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БИЗНЕСА</a:t>
            </a:r>
            <a:endParaRPr lang="ru-RU" sz="1600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5" y="1517492"/>
            <a:ext cx="2808312" cy="51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6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  <p:bldP spid="9" grpId="1" uiExpan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3"/>
            <a:ext cx="3096344" cy="864095"/>
          </a:xfrm>
        </p:spPr>
        <p:txBody>
          <a:bodyPr>
            <a:normAutofit/>
          </a:bodyPr>
          <a:lstStyle/>
          <a:p>
            <a:r>
              <a:rPr lang="en-US" sz="1100" b="1" dirty="0"/>
              <a:t>BALLU INDUSTRIAL GROUP</a:t>
            </a:r>
            <a:r>
              <a:rPr lang="ru-RU" sz="1100" b="1" dirty="0"/>
              <a:t>:</a:t>
            </a:r>
            <a:br>
              <a:rPr lang="ru-RU" sz="1100" b="1" dirty="0"/>
            </a:br>
            <a:r>
              <a:rPr lang="ru-RU" sz="1100" b="1" dirty="0"/>
              <a:t/>
            </a:r>
            <a:br>
              <a:rPr lang="ru-RU" sz="1100" b="1" dirty="0"/>
            </a:br>
            <a:r>
              <a:rPr lang="ru-RU" sz="1100" dirty="0" smtClean="0"/>
              <a:t>ВИДЕТЬ ПОЛЕЗНОЕ В ПРОСТЫХ ВЕЩАХ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83531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ПРОИЗВОДСТВО В РОССИИ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4403"/>
          <a:stretch/>
        </p:blipFill>
        <p:spPr bwMode="auto">
          <a:xfrm>
            <a:off x="2314576" y="908720"/>
            <a:ext cx="2357438" cy="55077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3"/>
          <p:cNvSpPr txBox="1">
            <a:spLocks/>
          </p:cNvSpPr>
          <p:nvPr/>
        </p:nvSpPr>
        <p:spPr>
          <a:xfrm>
            <a:off x="4643438" y="1052736"/>
            <a:ext cx="4031680" cy="32403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100" dirty="0" smtClean="0">
                <a:ea typeface="Tahoma" panose="020B0604030504040204" pitchFamily="34" charset="0"/>
              </a:rPr>
              <a:t>ИЖЕВСКИЙ </a:t>
            </a:r>
            <a:r>
              <a:rPr lang="ru-RU" sz="1100" dirty="0">
                <a:ea typeface="Tahoma" panose="020B0604030504040204" pitchFamily="34" charset="0"/>
              </a:rPr>
              <a:t>ЗАВОД ТЕПЛОВОЙ ТЕХНИКИ – стратегический партнер BALLU INDUSTRIAL GROUP  по разработке и производству теплового оборудования в России. </a:t>
            </a:r>
            <a:endParaRPr lang="ru-RU" sz="1100" dirty="0" smtClean="0">
              <a:ea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100" dirty="0" smtClean="0">
              <a:ea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ea typeface="Tahoma" panose="020B0604030504040204" pitchFamily="34" charset="0"/>
              </a:rPr>
              <a:t>ПРОИЗВОДСТВЕННАЯ ПРОГРАММА</a:t>
            </a:r>
          </a:p>
          <a:p>
            <a:pPr algn="r">
              <a:lnSpc>
                <a:spcPct val="150000"/>
              </a:lnSpc>
            </a:pPr>
            <a:r>
              <a:rPr lang="en-US" sz="1100" dirty="0" smtClean="0">
                <a:ea typeface="Tahoma" panose="020B0604030504040204" pitchFamily="34" charset="0"/>
              </a:rPr>
              <a:t>10</a:t>
            </a:r>
            <a:r>
              <a:rPr lang="ru-RU" sz="1100" dirty="0" smtClean="0">
                <a:ea typeface="Tahoma" panose="020B0604030504040204" pitchFamily="34" charset="0"/>
              </a:rPr>
              <a:t> 000 Газовых каминов/год</a:t>
            </a:r>
          </a:p>
          <a:p>
            <a:pPr algn="just">
              <a:lnSpc>
                <a:spcPct val="150000"/>
              </a:lnSpc>
            </a:pPr>
            <a:endParaRPr lang="ru-RU" sz="1100" dirty="0" smtClean="0">
              <a:ea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ea typeface="Tahoma" panose="020B0604030504040204" pitchFamily="34" charset="0"/>
              </a:rPr>
              <a:t>100% </a:t>
            </a:r>
            <a:r>
              <a:rPr lang="ru-RU" sz="1100" dirty="0" smtClean="0">
                <a:ea typeface="Tahoma" panose="020B0604030504040204" pitchFamily="34" charset="0"/>
              </a:rPr>
              <a:t>контроль качества готовой продукции</a:t>
            </a:r>
            <a:endParaRPr lang="en-US" sz="1100" dirty="0" smtClean="0">
              <a:ea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100" dirty="0" smtClean="0">
              <a:ea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ea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ea typeface="Tahoma" panose="020B0604030504040204" pitchFamily="34" charset="0"/>
              </a:rPr>
              <a:t>НАДЕЖНЫЙ ПРОДУКТ ДЛЯ РАБОТЫ </a:t>
            </a:r>
            <a:endParaRPr lang="en-US" sz="1100" dirty="0" smtClean="0">
              <a:solidFill>
                <a:srgbClr val="00B050"/>
              </a:solidFill>
              <a:ea typeface="Tahoma" panose="020B060403050404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1100" dirty="0" smtClean="0">
                <a:ea typeface="Tahoma" panose="020B0604030504040204" pitchFamily="34" charset="0"/>
              </a:rPr>
              <a:t>в различных климатических условиях России</a:t>
            </a:r>
            <a:endParaRPr lang="ru-RU" sz="1000" dirty="0" smtClean="0">
              <a:ea typeface="Tahom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674" y="4860510"/>
            <a:ext cx="1488038" cy="14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443605" y="3789040"/>
            <a:ext cx="1680123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100" dirty="0" smtClean="0">
                <a:ea typeface="Tahoma" panose="020B0604030504040204" pitchFamily="34" charset="0"/>
              </a:rPr>
              <a:t>Первое серийное производство</a:t>
            </a:r>
            <a:r>
              <a:rPr lang="ru-RU" sz="1100" dirty="0">
                <a:ea typeface="Tahoma" panose="020B0604030504040204" pitchFamily="34" charset="0"/>
              </a:rPr>
              <a:t> </a:t>
            </a:r>
            <a:r>
              <a:rPr lang="ru-RU" sz="1100" dirty="0" smtClean="0">
                <a:ea typeface="Tahoma" panose="020B0604030504040204" pitchFamily="34" charset="0"/>
              </a:rPr>
              <a:t>газовых каминов в России</a:t>
            </a:r>
            <a:endParaRPr lang="ru-RU" sz="1000" dirty="0" smtClean="0">
              <a:ea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95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uiExpand="1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СФЕРЫ ПРИМЕНЕНИЯ</a:t>
            </a:r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635896" y="1916832"/>
            <a:ext cx="2843808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005116" y="883251"/>
            <a:ext cx="389547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HoReCa</a:t>
            </a:r>
            <a:endParaRPr lang="ru-RU" sz="11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Кафе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Рестораны. Гостиницы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1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11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ЦЕНТРЫ ОТДЫХА 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открытом воздухе</a:t>
            </a:r>
          </a:p>
          <a:p>
            <a:pPr>
              <a:lnSpc>
                <a:spcPct val="150000"/>
              </a:lnSpc>
            </a:pPr>
            <a:endParaRPr lang="ru-RU" sz="11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МЕРОПРИЯТИЯ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парках. У воды. В горах.</a:t>
            </a:r>
          </a:p>
          <a:p>
            <a:pPr>
              <a:lnSpc>
                <a:spcPct val="150000"/>
              </a:lnSpc>
            </a:pPr>
            <a:endParaRPr lang="ru-RU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ЗАГОРОДНАЯ ЖИЗНЬ</a:t>
            </a:r>
          </a:p>
          <a:p>
            <a:pPr>
              <a:lnSpc>
                <a:spcPct val="150000"/>
              </a:lnSpc>
            </a:pPr>
            <a:r>
              <a:rPr lang="ru-RU" sz="1100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Таун-хаусы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Загородные дома. Дачи.</a:t>
            </a:r>
          </a:p>
        </p:txBody>
      </p:sp>
      <p:pic>
        <p:nvPicPr>
          <p:cNvPr id="1026" name="Picture 2" descr="D:\Дорошенко\работа\Ballu\28 11 2013 Ballu Machine Газовый камин_2014\нужный\Untitled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3228715" y="3956073"/>
            <a:ext cx="2329124" cy="17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Дорошенко\работа\Ballu\28 11 2013 Ballu Machine Газовый камин_2014\нужный\Untitled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2"/>
          <a:stretch/>
        </p:blipFill>
        <p:spPr bwMode="auto">
          <a:xfrm>
            <a:off x="899592" y="2251123"/>
            <a:ext cx="2220011" cy="340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Дорошенко\работа\Ballu\28 11 2013 Ballu Machine Газовый камин_2014\нужный\Untitled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3228715" y="2251123"/>
            <a:ext cx="2329124" cy="17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26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4403"/>
          <a:stretch/>
        </p:blipFill>
        <p:spPr bwMode="auto">
          <a:xfrm>
            <a:off x="2247845" y="3002137"/>
            <a:ext cx="523955" cy="1224136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-7504" r="4403"/>
          <a:stretch/>
        </p:blipFill>
        <p:spPr bwMode="auto">
          <a:xfrm>
            <a:off x="3995936" y="2740593"/>
            <a:ext cx="675459" cy="169651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СЕЗОННОСТЬ ПРОДАЖ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18496076"/>
              </p:ext>
            </p:extLst>
          </p:nvPr>
        </p:nvGraphicFramePr>
        <p:xfrm>
          <a:off x="323850" y="332656"/>
          <a:ext cx="6696745" cy="6049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122" name="Picture 2" descr="D:\Дорошенко\работа\Ballu\28 11 2013 Ballu Machine Газовый камин_2014\последний материал 2\Untitled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39" y="2420888"/>
            <a:ext cx="679934" cy="6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орошенко\работа\Ballu\28 11 2013 Ballu Machine Газовый камин_2014\последний материал 2\Untitled-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74" y="1844823"/>
            <a:ext cx="620810" cy="60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орошенко\работа\Ballu\28 11 2013 Ballu Machine Газовый камин_2014\последний материал 2\Untitled-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59" y="922622"/>
            <a:ext cx="775140" cy="5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3"/>
          <p:cNvSpPr txBox="1">
            <a:spLocks/>
          </p:cNvSpPr>
          <p:nvPr/>
        </p:nvSpPr>
        <p:spPr>
          <a:xfrm>
            <a:off x="6001394" y="897978"/>
            <a:ext cx="2818756" cy="5232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100" dirty="0"/>
              <a:t>В течение года </a:t>
            </a:r>
            <a:r>
              <a:rPr lang="ru-RU" sz="1100" dirty="0" smtClean="0"/>
              <a:t>отмечаются </a:t>
            </a:r>
            <a:r>
              <a:rPr lang="ru-RU" sz="1100" dirty="0"/>
              <a:t>2 </a:t>
            </a:r>
            <a:r>
              <a:rPr lang="ru-RU" sz="1100" dirty="0" smtClean="0"/>
              <a:t>периода </a:t>
            </a:r>
            <a:r>
              <a:rPr lang="ru-RU" sz="1100" dirty="0" smtClean="0">
                <a:solidFill>
                  <a:srgbClr val="00B050"/>
                </a:solidFill>
              </a:rPr>
              <a:t>ПОВЫШЕННОГО СПРОСА </a:t>
            </a:r>
            <a:r>
              <a:rPr lang="ru-RU" sz="1100" dirty="0" smtClean="0"/>
              <a:t>на </a:t>
            </a:r>
            <a:r>
              <a:rPr lang="ru-RU" sz="1100" dirty="0"/>
              <a:t>газовые камины: </a:t>
            </a:r>
            <a:endParaRPr lang="ru-RU" sz="1100" dirty="0" smtClean="0"/>
          </a:p>
          <a:p>
            <a:pPr algn="just"/>
            <a:endParaRPr lang="ru-RU" sz="1100" dirty="0" smtClean="0"/>
          </a:p>
          <a:p>
            <a:pPr algn="just"/>
            <a:endParaRPr lang="ru-RU" sz="1100" dirty="0"/>
          </a:p>
          <a:p>
            <a:pPr marL="171450" indent="-171450" algn="just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100" dirty="0"/>
              <a:t>март – </a:t>
            </a:r>
            <a:r>
              <a:rPr lang="ru-RU" sz="1100" dirty="0" smtClean="0"/>
              <a:t>май</a:t>
            </a:r>
          </a:p>
          <a:p>
            <a:pPr marL="171450" indent="-171450" algn="just">
              <a:buClr>
                <a:srgbClr val="00B050"/>
              </a:buClr>
              <a:buFont typeface="Arial" pitchFamily="34" charset="0"/>
              <a:buChar char="•"/>
            </a:pPr>
            <a:endParaRPr lang="ru-RU" sz="1100" dirty="0"/>
          </a:p>
          <a:p>
            <a:pPr marL="171450" indent="-171450" algn="just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100" dirty="0"/>
              <a:t>август – октябрь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38276" y="5229200"/>
            <a:ext cx="3897819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algn="ctr"/>
            <a:r>
              <a:rPr lang="ru-RU" dirty="0" smtClean="0"/>
              <a:t>АКТИВНЫЕ ПРОДАЖИ В ТЕЧЕНИЕ ГОДА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0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10" grpId="0" uiExpand="1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авнобедренный треугольник 38"/>
          <p:cNvSpPr/>
          <p:nvPr/>
        </p:nvSpPr>
        <p:spPr>
          <a:xfrm flipV="1">
            <a:off x="-2484784" y="-387425"/>
            <a:ext cx="11628784" cy="2900147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46000"/>
                  <a:lumOff val="54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1"/>
          <p:cNvSpPr/>
          <p:nvPr/>
        </p:nvSpPr>
        <p:spPr>
          <a:xfrm rot="3488731" flipH="1" flipV="1">
            <a:off x="-2574646" y="296963"/>
            <a:ext cx="11541860" cy="8216226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84000"/>
                  <a:alpha val="81000"/>
                </a:srgbClr>
              </a:gs>
              <a:gs pos="100000">
                <a:schemeClr val="bg1">
                  <a:alpha val="62000"/>
                  <a:lumMod val="54000"/>
                </a:schemeClr>
              </a:gs>
              <a:gs pos="0">
                <a:schemeClr val="bg1">
                  <a:alpha val="0"/>
                  <a:lumMod val="1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-2124744" y="4149080"/>
            <a:ext cx="11521280" cy="2780928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46000"/>
                  <a:lumOff val="54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1"/>
          <p:cNvSpPr/>
          <p:nvPr/>
        </p:nvSpPr>
        <p:spPr>
          <a:xfrm rot="3255455" flipV="1">
            <a:off x="-4397492" y="934992"/>
            <a:ext cx="13683526" cy="4388349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96000"/>
                </a:srgbClr>
              </a:gs>
              <a:gs pos="100000">
                <a:schemeClr val="bg1">
                  <a:alpha val="62000"/>
                  <a:lumMod val="54000"/>
                </a:schemeClr>
              </a:gs>
              <a:gs pos="0">
                <a:schemeClr val="bg1">
                  <a:alpha val="0"/>
                  <a:lumMod val="1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그림 16" descr="빛.png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40000"/>
          </a:blip>
          <a:srcRect/>
          <a:stretch>
            <a:fillRect/>
          </a:stretch>
        </p:blipFill>
        <p:spPr bwMode="auto">
          <a:xfrm rot="14206236">
            <a:off x="2181740" y="2888297"/>
            <a:ext cx="5236107" cy="411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1660" y="-674894"/>
            <a:ext cx="12169352" cy="82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КОНСТРУКТИВНЫЕ ОСОБЕННОСТИ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" name="빛" descr="Renoir_0017.png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71" y="188640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빛" descr="Renoir_0017.png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32" y="4696739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Дорошенко\работа\Ballu\28 11 2013 Ballu Machine Газовый камин_2014\нужный\Machin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2" y="-1"/>
            <a:ext cx="9171472" cy="68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450" y="1958817"/>
            <a:ext cx="2440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Двойной дефлектор из нержавеющей стали (</a:t>
            </a:r>
            <a:r>
              <a:rPr lang="en-US" sz="1000" dirty="0">
                <a:latin typeface="Tahoma" pitchFamily="34" charset="0"/>
                <a:cs typeface="Tahoma" pitchFamily="34" charset="0"/>
              </a:rPr>
              <a:t>AISI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 430) предотвращает высекание пламени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7450" y="3429000"/>
            <a:ext cx="244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Tahoma" pitchFamily="34" charset="0"/>
                <a:cs typeface="Tahoma" pitchFamily="34" charset="0"/>
              </a:rPr>
              <a:t>Удобная ручка для быстрого доступа к панели управления и баллону</a:t>
            </a:r>
            <a:endParaRPr lang="ru-RU" sz="1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450" y="4869160"/>
            <a:ext cx="244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Tahoma" pitchFamily="34" charset="0"/>
                <a:cs typeface="Tahoma" pitchFamily="34" charset="0"/>
              </a:rPr>
              <a:t>Два колеса со стопорами, третье колесо вращается на 360</a:t>
            </a:r>
            <a:r>
              <a:rPr lang="ru-RU" sz="1000" baseline="30000" dirty="0" smtClean="0">
                <a:latin typeface="Tahoma" pitchFamily="34" charset="0"/>
                <a:cs typeface="Tahoma" pitchFamily="34" charset="0"/>
              </a:rPr>
              <a:t>0</a:t>
            </a:r>
            <a:endParaRPr lang="ru-RU" sz="1000" baseline="30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450" y="4149080"/>
            <a:ext cx="2440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Tahoma" pitchFamily="34" charset="0"/>
                <a:cs typeface="Tahoma" pitchFamily="34" charset="0"/>
              </a:rPr>
              <a:t>Внутреннее пространство для скрытой установки баллона 27 л.</a:t>
            </a:r>
          </a:p>
        </p:txBody>
      </p:sp>
      <p:cxnSp>
        <p:nvCxnSpPr>
          <p:cNvPr id="24" name="Соединительная линия уступом 23"/>
          <p:cNvCxnSpPr/>
          <p:nvPr/>
        </p:nvCxnSpPr>
        <p:spPr>
          <a:xfrm rot="5400000">
            <a:off x="3416832" y="1214789"/>
            <a:ext cx="1101197" cy="633077"/>
          </a:xfrm>
          <a:prstGeom prst="bentConnector3">
            <a:avLst>
              <a:gd name="adj1" fmla="val 17131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10" idx="3"/>
          </p:cNvCxnSpPr>
          <p:nvPr/>
        </p:nvCxnSpPr>
        <p:spPr>
          <a:xfrm>
            <a:off x="3635375" y="3629055"/>
            <a:ext cx="922889" cy="304001"/>
          </a:xfrm>
          <a:prstGeom prst="bentConnector3">
            <a:avLst>
              <a:gd name="adj1" fmla="val 28326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40152" y="1628800"/>
            <a:ext cx="201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latin typeface="Tahoma" pitchFamily="34" charset="0"/>
                <a:cs typeface="Tahoma" pitchFamily="34" charset="0"/>
              </a:rPr>
              <a:t>Козырек защищает колбу от атмосферных осадков и отражает ИК лучи к окружающим объектам</a:t>
            </a:r>
            <a:endParaRPr lang="ru-RU" sz="1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7416" y="2744751"/>
            <a:ext cx="2080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Термальная стеклянная японская колба с повышенными характеристиками теплоотдачи, стойкая к высоким перепадам температур и атмосферным осадкам  </a:t>
            </a:r>
          </a:p>
        </p:txBody>
      </p:sp>
      <p:cxnSp>
        <p:nvCxnSpPr>
          <p:cNvPr id="37" name="Соединительная линия уступом 36"/>
          <p:cNvCxnSpPr>
            <a:endCxn id="15" idx="1"/>
          </p:cNvCxnSpPr>
          <p:nvPr/>
        </p:nvCxnSpPr>
        <p:spPr>
          <a:xfrm>
            <a:off x="4860032" y="4197085"/>
            <a:ext cx="1080021" cy="440082"/>
          </a:xfrm>
          <a:prstGeom prst="bentConnector3">
            <a:avLst>
              <a:gd name="adj1" fmla="val 61171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>
            <a:off x="4716016" y="2420888"/>
            <a:ext cx="1224037" cy="643372"/>
          </a:xfrm>
          <a:prstGeom prst="bentConnector3">
            <a:avLst>
              <a:gd name="adj1" fmla="val 6712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/>
          <p:nvPr/>
        </p:nvCxnSpPr>
        <p:spPr>
          <a:xfrm>
            <a:off x="5004048" y="980728"/>
            <a:ext cx="936476" cy="909935"/>
          </a:xfrm>
          <a:prstGeom prst="bentConnector3">
            <a:avLst>
              <a:gd name="adj1" fmla="val 57119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87450" y="2623147"/>
            <a:ext cx="2440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Встроенный </a:t>
            </a:r>
            <a:r>
              <a:rPr lang="ru-RU" sz="1000" dirty="0" err="1">
                <a:latin typeface="Tahoma" pitchFamily="34" charset="0"/>
                <a:cs typeface="Tahoma" pitchFamily="34" charset="0"/>
              </a:rPr>
              <a:t>дожигатель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 специальной формы увеличивает КПД на 15% за счет полного сгорания топлива</a:t>
            </a:r>
          </a:p>
        </p:txBody>
      </p:sp>
      <p:cxnSp>
        <p:nvCxnSpPr>
          <p:cNvPr id="36" name="Соединительная линия уступом 35"/>
          <p:cNvCxnSpPr/>
          <p:nvPr/>
        </p:nvCxnSpPr>
        <p:spPr>
          <a:xfrm rot="5400000" flipH="1" flipV="1">
            <a:off x="3151580" y="1480037"/>
            <a:ext cx="1847719" cy="849105"/>
          </a:xfrm>
          <a:prstGeom prst="bentConnector3">
            <a:avLst>
              <a:gd name="adj1" fmla="val 21647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16" idx="3"/>
          </p:cNvCxnSpPr>
          <p:nvPr/>
        </p:nvCxnSpPr>
        <p:spPr>
          <a:xfrm>
            <a:off x="3628363" y="4349135"/>
            <a:ext cx="929901" cy="488087"/>
          </a:xfrm>
          <a:prstGeom prst="bentConnector3">
            <a:avLst>
              <a:gd name="adj1" fmla="val 29514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11" idx="3"/>
          </p:cNvCxnSpPr>
          <p:nvPr/>
        </p:nvCxnSpPr>
        <p:spPr>
          <a:xfrm>
            <a:off x="3635375" y="5069215"/>
            <a:ext cx="749699" cy="736049"/>
          </a:xfrm>
          <a:prstGeom prst="bentConnector3">
            <a:avLst>
              <a:gd name="adj1" fmla="val 3433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40053" y="4437112"/>
            <a:ext cx="2088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Tahoma" pitchFamily="34" charset="0"/>
                <a:cs typeface="Tahoma" pitchFamily="34" charset="0"/>
              </a:rPr>
              <a:t>Встроенные магниты крепко фиксируют боковую панель</a:t>
            </a:r>
          </a:p>
        </p:txBody>
      </p:sp>
      <p:sp>
        <p:nvSpPr>
          <p:cNvPr id="2058" name="Прямоугольник 2057"/>
          <p:cNvSpPr/>
          <p:nvPr/>
        </p:nvSpPr>
        <p:spPr>
          <a:xfrm>
            <a:off x="5962352" y="908720"/>
            <a:ext cx="18934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МОЩНОСТЬ ДО 13 КВТ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6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repeatCount="2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95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45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95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45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95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45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95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45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95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45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950"/>
                            </p:stCondLst>
                            <p:childTnLst>
                              <p:par>
                                <p:cTn id="1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7" grpId="0" animBg="1"/>
      <p:bldP spid="27" grpId="1" animBg="1"/>
      <p:bldP spid="25" grpId="0" animBg="1"/>
      <p:bldP spid="28" grpId="0" animBg="1"/>
      <p:bldP spid="28" grpId="1" animBg="1"/>
      <p:bldP spid="2" grpId="0"/>
      <p:bldP spid="4" grpId="0"/>
      <p:bldP spid="10" grpId="0"/>
      <p:bldP spid="11" grpId="0"/>
      <p:bldP spid="16" grpId="0"/>
      <p:bldP spid="12" grpId="0"/>
      <p:bldP spid="14" grpId="0"/>
      <p:bldP spid="34" grpId="0"/>
      <p:bldP spid="15" grpId="0"/>
      <p:bldP spid="20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Равнобедренный треугольник 21"/>
          <p:cNvSpPr/>
          <p:nvPr/>
        </p:nvSpPr>
        <p:spPr>
          <a:xfrm rot="3488731" flipH="1" flipV="1">
            <a:off x="-1085692" y="-2381158"/>
            <a:ext cx="11541860" cy="11722161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84000"/>
                  <a:alpha val="81000"/>
                </a:srgbClr>
              </a:gs>
              <a:gs pos="100000">
                <a:schemeClr val="bg1">
                  <a:alpha val="62000"/>
                  <a:lumMod val="54000"/>
                </a:schemeClr>
              </a:gs>
              <a:gs pos="0">
                <a:schemeClr val="bg1">
                  <a:lumMod val="16000"/>
                  <a:alpha val="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-2124744" y="4149080"/>
            <a:ext cx="11521280" cy="2780928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46000"/>
                  <a:lumOff val="54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1"/>
          <p:cNvSpPr/>
          <p:nvPr/>
        </p:nvSpPr>
        <p:spPr>
          <a:xfrm rot="3536204" flipV="1">
            <a:off x="-4188025" y="1131054"/>
            <a:ext cx="13683526" cy="4668535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96000"/>
                </a:srgbClr>
              </a:gs>
              <a:gs pos="100000">
                <a:schemeClr val="bg1">
                  <a:alpha val="62000"/>
                  <a:lumMod val="54000"/>
                </a:schemeClr>
              </a:gs>
              <a:gs pos="0">
                <a:schemeClr val="bg1">
                  <a:alpha val="0"/>
                  <a:lumMod val="1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그림 16" descr="빛.png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40000"/>
          </a:blip>
          <a:srcRect/>
          <a:stretch>
            <a:fillRect/>
          </a:stretch>
        </p:blipFill>
        <p:spPr bwMode="auto">
          <a:xfrm rot="7388963">
            <a:off x="1913390" y="2705824"/>
            <a:ext cx="5676771" cy="44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1660" y="-674894"/>
            <a:ext cx="12169352" cy="82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Равнобедренный треугольник 32"/>
          <p:cNvSpPr/>
          <p:nvPr/>
        </p:nvSpPr>
        <p:spPr>
          <a:xfrm rot="304001" flipV="1">
            <a:off x="3835503" y="-2162832"/>
            <a:ext cx="7202453" cy="880654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46000"/>
                  <a:lumOff val="54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D:\Дорошенко\работа\Ballu\28 11 2013 Ballu Machine Газовый камин_2014\нужный\Machin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2" y="-1"/>
            <a:ext cx="9171472" cy="68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2361074"/>
            <a:ext cx="2463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Горелка из легированной нержавеющей стали (AISI 430) наделена высокой прочностью, стойкая к коррозии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7450" y="3573016"/>
            <a:ext cx="244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Tahoma" pitchFamily="34" charset="0"/>
                <a:cs typeface="Tahoma" pitchFamily="34" charset="0"/>
              </a:rPr>
              <a:t>Фирменный редуктор давления и гибкий шланг (в комплекте)</a:t>
            </a:r>
          </a:p>
        </p:txBody>
      </p:sp>
      <p:cxnSp>
        <p:nvCxnSpPr>
          <p:cNvPr id="24" name="Соединительная линия уступом 23"/>
          <p:cNvCxnSpPr>
            <a:endCxn id="4" idx="3"/>
          </p:cNvCxnSpPr>
          <p:nvPr/>
        </p:nvCxnSpPr>
        <p:spPr>
          <a:xfrm rot="16200000" flipV="1">
            <a:off x="3446505" y="2919579"/>
            <a:ext cx="1401495" cy="992372"/>
          </a:xfrm>
          <a:prstGeom prst="bentConnector2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27819" y="2348880"/>
            <a:ext cx="2093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Прочные металлические решетки из легированной нержавеющей стали (AISI 430) обеспечены дополнительной прочностью, </a:t>
            </a:r>
            <a:r>
              <a:rPr lang="ru-RU" sz="1000" dirty="0" smtClean="0">
                <a:latin typeface="Tahoma" pitchFamily="34" charset="0"/>
                <a:cs typeface="Tahoma" pitchFamily="34" charset="0"/>
              </a:rPr>
              <a:t> стойки к 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коррозии</a:t>
            </a:r>
          </a:p>
        </p:txBody>
      </p:sp>
      <p:cxnSp>
        <p:nvCxnSpPr>
          <p:cNvPr id="37" name="Соединительная линия уступом 36"/>
          <p:cNvCxnSpPr>
            <a:endCxn id="15" idx="1"/>
          </p:cNvCxnSpPr>
          <p:nvPr/>
        </p:nvCxnSpPr>
        <p:spPr>
          <a:xfrm flipV="1">
            <a:off x="4643438" y="3850015"/>
            <a:ext cx="1296615" cy="532995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>
            <a:off x="4716016" y="2348880"/>
            <a:ext cx="1224037" cy="42734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16" idx="3"/>
          </p:cNvCxnSpPr>
          <p:nvPr/>
        </p:nvCxnSpPr>
        <p:spPr>
          <a:xfrm>
            <a:off x="3635375" y="3773071"/>
            <a:ext cx="792163" cy="343441"/>
          </a:xfrm>
          <a:prstGeom prst="bentConnector3">
            <a:avLst>
              <a:gd name="adj1" fmla="val 63715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40053" y="3573016"/>
            <a:ext cx="2088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latin typeface="Tahoma" pitchFamily="34" charset="0"/>
                <a:cs typeface="Tahoma" pitchFamily="34" charset="0"/>
              </a:rPr>
              <a:t>Газовый баллон прочно фиксируется при помощи защитного хомута</a:t>
            </a:r>
            <a:endParaRPr lang="ru-RU" sz="100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" name="빛" descr="Renoir_0017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71" y="188640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빛" descr="Renoir_0017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13" y="4670122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ПОВЫШЕННАЯ ПРОЧНОСТЬ</a:t>
            </a:r>
          </a:p>
        </p:txBody>
      </p:sp>
      <p:sp>
        <p:nvSpPr>
          <p:cNvPr id="2058" name="Прямоугольник 2057"/>
          <p:cNvSpPr/>
          <p:nvPr/>
        </p:nvSpPr>
        <p:spPr>
          <a:xfrm>
            <a:off x="5940053" y="908720"/>
            <a:ext cx="2663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Мы выбираем качественные материалы и комплектующие повышенной  прочности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87449" y="468231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latin typeface="Tahoma" pitchFamily="34" charset="0"/>
                <a:cs typeface="Tahoma" pitchFamily="34" charset="0"/>
              </a:rPr>
              <a:t>Боковые панели и корпус выполнены из высококачественной стали с полимерным покрытием для максимальной </a:t>
            </a:r>
            <a:r>
              <a:rPr lang="ru-RU" sz="1000" dirty="0" smtClean="0">
                <a:latin typeface="Tahoma" pitchFamily="34" charset="0"/>
                <a:cs typeface="Tahoma" pitchFamily="34" charset="0"/>
              </a:rPr>
              <a:t>защиты 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от коррозии.</a:t>
            </a:r>
            <a:endParaRPr lang="ru-RU" sz="1000" dirty="0" smtClean="0"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22" name="Соединительная линия уступом 21"/>
          <p:cNvCxnSpPr/>
          <p:nvPr/>
        </p:nvCxnSpPr>
        <p:spPr>
          <a:xfrm flipV="1">
            <a:off x="3673826" y="4670122"/>
            <a:ext cx="980523" cy="35484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0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2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2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8" grpId="0" animBg="1"/>
      <p:bldP spid="28" grpId="1" animBg="1"/>
      <p:bldP spid="33" grpId="0" animBg="1"/>
      <p:bldP spid="4" grpId="0"/>
      <p:bldP spid="16" grpId="0"/>
      <p:bldP spid="14" grpId="0"/>
      <p:bldP spid="15" grpId="0"/>
      <p:bldP spid="2" grpId="0"/>
      <p:bldP spid="205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Равнобедренный треугольник 21"/>
          <p:cNvSpPr/>
          <p:nvPr/>
        </p:nvSpPr>
        <p:spPr>
          <a:xfrm rot="13917987" flipH="1" flipV="1">
            <a:off x="1728972" y="-2048006"/>
            <a:ext cx="11541860" cy="9006979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84000"/>
                  <a:alpha val="81000"/>
                </a:srgbClr>
              </a:gs>
              <a:gs pos="100000">
                <a:schemeClr val="bg1">
                  <a:lumMod val="0"/>
                </a:schemeClr>
              </a:gs>
              <a:gs pos="0">
                <a:schemeClr val="bg1">
                  <a:alpha val="0"/>
                  <a:lumMod val="1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-2124744" y="4149080"/>
            <a:ext cx="11521280" cy="2780928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46000"/>
                  <a:lumOff val="54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그림 16" descr="빛.png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40000"/>
          </a:blip>
          <a:srcRect/>
          <a:stretch>
            <a:fillRect/>
          </a:stretch>
        </p:blipFill>
        <p:spPr bwMode="auto">
          <a:xfrm rot="14206236">
            <a:off x="1225743" y="466695"/>
            <a:ext cx="6671831" cy="524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Равнобедренный треугольник 21"/>
          <p:cNvSpPr/>
          <p:nvPr/>
        </p:nvSpPr>
        <p:spPr>
          <a:xfrm rot="3255455" flipV="1">
            <a:off x="-4433857" y="934992"/>
            <a:ext cx="13683526" cy="4388349"/>
          </a:xfrm>
          <a:custGeom>
            <a:avLst/>
            <a:gdLst>
              <a:gd name="connsiteX0" fmla="*/ 0 w 12887950"/>
              <a:gd name="connsiteY0" fmla="*/ 6933959 h 6933959"/>
              <a:gd name="connsiteX1" fmla="*/ 12887950 w 12887950"/>
              <a:gd name="connsiteY1" fmla="*/ 0 h 6933959"/>
              <a:gd name="connsiteX2" fmla="*/ 12887950 w 12887950"/>
              <a:gd name="connsiteY2" fmla="*/ 6933959 h 6933959"/>
              <a:gd name="connsiteX3" fmla="*/ 0 w 12887950"/>
              <a:gd name="connsiteY3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603811 w 13491761"/>
              <a:gd name="connsiteY0" fmla="*/ 6933959 h 6933959"/>
              <a:gd name="connsiteX1" fmla="*/ 3379281 w 13491761"/>
              <a:gd name="connsiteY1" fmla="*/ 3261548 h 6933959"/>
              <a:gd name="connsiteX2" fmla="*/ 13491761 w 13491761"/>
              <a:gd name="connsiteY2" fmla="*/ 0 h 6933959"/>
              <a:gd name="connsiteX3" fmla="*/ 13491761 w 13491761"/>
              <a:gd name="connsiteY3" fmla="*/ 6933959 h 6933959"/>
              <a:gd name="connsiteX4" fmla="*/ 603811 w 13491761"/>
              <a:gd name="connsiteY4" fmla="*/ 6933959 h 6933959"/>
              <a:gd name="connsiteX0" fmla="*/ 490221 w 13378171"/>
              <a:gd name="connsiteY0" fmla="*/ 6933959 h 6933959"/>
              <a:gd name="connsiteX1" fmla="*/ 3265691 w 13378171"/>
              <a:gd name="connsiteY1" fmla="*/ 3261548 h 6933959"/>
              <a:gd name="connsiteX2" fmla="*/ 13378171 w 13378171"/>
              <a:gd name="connsiteY2" fmla="*/ 0 h 6933959"/>
              <a:gd name="connsiteX3" fmla="*/ 13378171 w 13378171"/>
              <a:gd name="connsiteY3" fmla="*/ 6933959 h 6933959"/>
              <a:gd name="connsiteX4" fmla="*/ 490221 w 13378171"/>
              <a:gd name="connsiteY4" fmla="*/ 6933959 h 6933959"/>
              <a:gd name="connsiteX0" fmla="*/ 0 w 12887950"/>
              <a:gd name="connsiteY0" fmla="*/ 6933959 h 6933959"/>
              <a:gd name="connsiteX1" fmla="*/ 2775470 w 12887950"/>
              <a:gd name="connsiteY1" fmla="*/ 32615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6933959 h 6933959"/>
              <a:gd name="connsiteX1" fmla="*/ 3118370 w 12887950"/>
              <a:gd name="connsiteY1" fmla="*/ 4290248 h 6933959"/>
              <a:gd name="connsiteX2" fmla="*/ 12887950 w 12887950"/>
              <a:gd name="connsiteY2" fmla="*/ 0 h 6933959"/>
              <a:gd name="connsiteX3" fmla="*/ 12887950 w 12887950"/>
              <a:gd name="connsiteY3" fmla="*/ 6933959 h 6933959"/>
              <a:gd name="connsiteX4" fmla="*/ 0 w 12887950"/>
              <a:gd name="connsiteY4" fmla="*/ 6933959 h 6933959"/>
              <a:gd name="connsiteX0" fmla="*/ 0 w 12887950"/>
              <a:gd name="connsiteY0" fmla="*/ 7105409 h 7105409"/>
              <a:gd name="connsiteX1" fmla="*/ 3118370 w 12887950"/>
              <a:gd name="connsiteY1" fmla="*/ 4461698 h 7105409"/>
              <a:gd name="connsiteX2" fmla="*/ 12868900 w 12887950"/>
              <a:gd name="connsiteY2" fmla="*/ 0 h 7105409"/>
              <a:gd name="connsiteX3" fmla="*/ 12887950 w 12887950"/>
              <a:gd name="connsiteY3" fmla="*/ 7105409 h 7105409"/>
              <a:gd name="connsiteX4" fmla="*/ 0 w 12887950"/>
              <a:gd name="connsiteY4" fmla="*/ 7105409 h 7105409"/>
              <a:gd name="connsiteX0" fmla="*/ 0 w 13192750"/>
              <a:gd name="connsiteY0" fmla="*/ 4381259 h 4381259"/>
              <a:gd name="connsiteX1" fmla="*/ 3118370 w 13192750"/>
              <a:gd name="connsiteY1" fmla="*/ 1737548 h 4381259"/>
              <a:gd name="connsiteX2" fmla="*/ 13192750 w 13192750"/>
              <a:gd name="connsiteY2" fmla="*/ 0 h 4381259"/>
              <a:gd name="connsiteX3" fmla="*/ 12887950 w 13192750"/>
              <a:gd name="connsiteY3" fmla="*/ 4381259 h 4381259"/>
              <a:gd name="connsiteX4" fmla="*/ 0 w 13192750"/>
              <a:gd name="connsiteY4" fmla="*/ 4381259 h 4381259"/>
              <a:gd name="connsiteX0" fmla="*/ 0 w 13192750"/>
              <a:gd name="connsiteY0" fmla="*/ 4658323 h 4658323"/>
              <a:gd name="connsiteX1" fmla="*/ 3118370 w 13192750"/>
              <a:gd name="connsiteY1" fmla="*/ 2014612 h 4658323"/>
              <a:gd name="connsiteX2" fmla="*/ 13192750 w 13192750"/>
              <a:gd name="connsiteY2" fmla="*/ 277064 h 4658323"/>
              <a:gd name="connsiteX3" fmla="*/ 12887950 w 13192750"/>
              <a:gd name="connsiteY3" fmla="*/ 4658323 h 4658323"/>
              <a:gd name="connsiteX4" fmla="*/ 0 w 13192750"/>
              <a:gd name="connsiteY4" fmla="*/ 4658323 h 4658323"/>
              <a:gd name="connsiteX0" fmla="*/ 0 w 13192750"/>
              <a:gd name="connsiteY0" fmla="*/ 4433829 h 4433829"/>
              <a:gd name="connsiteX1" fmla="*/ 3118370 w 13192750"/>
              <a:gd name="connsiteY1" fmla="*/ 1790118 h 4433829"/>
              <a:gd name="connsiteX2" fmla="*/ 13192750 w 13192750"/>
              <a:gd name="connsiteY2" fmla="*/ 52570 h 4433829"/>
              <a:gd name="connsiteX3" fmla="*/ 12887950 w 13192750"/>
              <a:gd name="connsiteY3" fmla="*/ 4433829 h 4433829"/>
              <a:gd name="connsiteX4" fmla="*/ 0 w 13192750"/>
              <a:gd name="connsiteY4" fmla="*/ 4433829 h 4433829"/>
              <a:gd name="connsiteX0" fmla="*/ 0 w 13192750"/>
              <a:gd name="connsiteY0" fmla="*/ 4467452 h 4467452"/>
              <a:gd name="connsiteX1" fmla="*/ 3308870 w 13192750"/>
              <a:gd name="connsiteY1" fmla="*/ 852191 h 4467452"/>
              <a:gd name="connsiteX2" fmla="*/ 13192750 w 13192750"/>
              <a:gd name="connsiteY2" fmla="*/ 86193 h 4467452"/>
              <a:gd name="connsiteX3" fmla="*/ 12887950 w 13192750"/>
              <a:gd name="connsiteY3" fmla="*/ 4467452 h 4467452"/>
              <a:gd name="connsiteX4" fmla="*/ 0 w 13192750"/>
              <a:gd name="connsiteY4" fmla="*/ 44674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293238 w 10590388"/>
              <a:gd name="connsiteY0" fmla="*/ 4353152 h 4467452"/>
              <a:gd name="connsiteX1" fmla="*/ 706508 w 10590388"/>
              <a:gd name="connsiteY1" fmla="*/ 852191 h 4467452"/>
              <a:gd name="connsiteX2" fmla="*/ 10590388 w 10590388"/>
              <a:gd name="connsiteY2" fmla="*/ 86193 h 4467452"/>
              <a:gd name="connsiteX3" fmla="*/ 10285588 w 10590388"/>
              <a:gd name="connsiteY3" fmla="*/ 4467452 h 4467452"/>
              <a:gd name="connsiteX4" fmla="*/ 293238 w 10590388"/>
              <a:gd name="connsiteY4" fmla="*/ 4353152 h 4467452"/>
              <a:gd name="connsiteX0" fmla="*/ 0 w 10297150"/>
              <a:gd name="connsiteY0" fmla="*/ 4353152 h 4467452"/>
              <a:gd name="connsiteX1" fmla="*/ 413270 w 10297150"/>
              <a:gd name="connsiteY1" fmla="*/ 852191 h 4467452"/>
              <a:gd name="connsiteX2" fmla="*/ 10297150 w 10297150"/>
              <a:gd name="connsiteY2" fmla="*/ 86193 h 4467452"/>
              <a:gd name="connsiteX3" fmla="*/ 9992350 w 10297150"/>
              <a:gd name="connsiteY3" fmla="*/ 4467452 h 4467452"/>
              <a:gd name="connsiteX4" fmla="*/ 0 w 10297150"/>
              <a:gd name="connsiteY4" fmla="*/ 4353152 h 4467452"/>
              <a:gd name="connsiteX0" fmla="*/ 0 w 10220950"/>
              <a:gd name="connsiteY0" fmla="*/ 4552253 h 4666553"/>
              <a:gd name="connsiteX1" fmla="*/ 413270 w 10220950"/>
              <a:gd name="connsiteY1" fmla="*/ 1051292 h 4666553"/>
              <a:gd name="connsiteX2" fmla="*/ 10220950 w 10220950"/>
              <a:gd name="connsiteY2" fmla="*/ 75744 h 4666553"/>
              <a:gd name="connsiteX3" fmla="*/ 9992350 w 10220950"/>
              <a:gd name="connsiteY3" fmla="*/ 4666553 h 4666553"/>
              <a:gd name="connsiteX4" fmla="*/ 0 w 10220950"/>
              <a:gd name="connsiteY4" fmla="*/ 4552253 h 4666553"/>
              <a:gd name="connsiteX0" fmla="*/ 0 w 10220950"/>
              <a:gd name="connsiteY0" fmla="*/ 4476509 h 4590809"/>
              <a:gd name="connsiteX1" fmla="*/ 413270 w 10220950"/>
              <a:gd name="connsiteY1" fmla="*/ 975548 h 4590809"/>
              <a:gd name="connsiteX2" fmla="*/ 10220950 w 10220950"/>
              <a:gd name="connsiteY2" fmla="*/ 0 h 4590809"/>
              <a:gd name="connsiteX3" fmla="*/ 9992350 w 10220950"/>
              <a:gd name="connsiteY3" fmla="*/ 4590809 h 4590809"/>
              <a:gd name="connsiteX4" fmla="*/ 0 w 10220950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  <a:gd name="connsiteX0" fmla="*/ 68174 w 10289124"/>
              <a:gd name="connsiteY0" fmla="*/ 4476509 h 4590809"/>
              <a:gd name="connsiteX1" fmla="*/ 195694 w 10289124"/>
              <a:gd name="connsiteY1" fmla="*/ 670748 h 4590809"/>
              <a:gd name="connsiteX2" fmla="*/ 10289124 w 10289124"/>
              <a:gd name="connsiteY2" fmla="*/ 0 h 4590809"/>
              <a:gd name="connsiteX3" fmla="*/ 10060524 w 10289124"/>
              <a:gd name="connsiteY3" fmla="*/ 4590809 h 4590809"/>
              <a:gd name="connsiteX4" fmla="*/ 68174 w 10289124"/>
              <a:gd name="connsiteY4" fmla="*/ 4476509 h 45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9124" h="4590809">
                <a:moveTo>
                  <a:pt x="68174" y="4476509"/>
                </a:moveTo>
                <a:cubicBezTo>
                  <a:pt x="173461" y="1749891"/>
                  <a:pt x="-220696" y="4086459"/>
                  <a:pt x="195694" y="670748"/>
                </a:cubicBezTo>
                <a:cubicBezTo>
                  <a:pt x="9814921" y="78865"/>
                  <a:pt x="574647" y="610933"/>
                  <a:pt x="10289124" y="0"/>
                </a:cubicBezTo>
                <a:lnTo>
                  <a:pt x="10060524" y="4590809"/>
                </a:lnTo>
                <a:lnTo>
                  <a:pt x="68174" y="4476509"/>
                </a:lnTo>
                <a:close/>
              </a:path>
            </a:pathLst>
          </a:custGeom>
          <a:gradFill flip="none" rotWithShape="1">
            <a:gsLst>
              <a:gs pos="50000">
                <a:srgbClr val="B9B9B9">
                  <a:lumMod val="96000"/>
                </a:srgbClr>
              </a:gs>
              <a:gs pos="100000">
                <a:schemeClr val="bg1">
                  <a:alpha val="62000"/>
                  <a:lumMod val="54000"/>
                </a:schemeClr>
              </a:gs>
              <a:gs pos="0">
                <a:schemeClr val="bg1">
                  <a:alpha val="0"/>
                  <a:lumMod val="1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1660" y="-674894"/>
            <a:ext cx="12169352" cy="82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Дорошенко\работа\Ballu\28 11 2013 Ballu Machine Газовый камин_2014\нужный\Machin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2" y="-1"/>
            <a:ext cx="9171472" cy="68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09979" y="3548919"/>
            <a:ext cx="2440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latin typeface="Tahoma" pitchFamily="34" charset="0"/>
                <a:cs typeface="Tahoma" pitchFamily="34" charset="0"/>
              </a:rPr>
              <a:t>Датчик наклона: отключает пламя при наклоне газового обогревателя более чем на 45 ° </a:t>
            </a:r>
            <a:endParaRPr lang="ru-RU" sz="1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2497" y="2349500"/>
            <a:ext cx="1995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Термоэлектрический датчик затухания пламени отключает подачу газа </a:t>
            </a:r>
            <a:r>
              <a:rPr lang="ru-RU" sz="1000" dirty="0" smtClean="0">
                <a:latin typeface="Tahoma" pitchFamily="34" charset="0"/>
                <a:cs typeface="Tahoma" pitchFamily="34" charset="0"/>
              </a:rPr>
              <a:t> </a:t>
            </a:r>
            <a:endParaRPr lang="ru-RU" sz="1000" dirty="0"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37" name="Соединительная линия уступом 36"/>
          <p:cNvCxnSpPr>
            <a:endCxn id="15" idx="1"/>
          </p:cNvCxnSpPr>
          <p:nvPr/>
        </p:nvCxnSpPr>
        <p:spPr>
          <a:xfrm flipV="1">
            <a:off x="4643438" y="3974966"/>
            <a:ext cx="1368425" cy="695156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>
            <a:endCxn id="14" idx="1"/>
          </p:cNvCxnSpPr>
          <p:nvPr/>
        </p:nvCxnSpPr>
        <p:spPr>
          <a:xfrm rot="5400000" flipH="1" flipV="1">
            <a:off x="4599753" y="2670185"/>
            <a:ext cx="1476429" cy="1389059"/>
          </a:xfrm>
          <a:prstGeom prst="bentConnector2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16" idx="3"/>
          </p:cNvCxnSpPr>
          <p:nvPr/>
        </p:nvCxnSpPr>
        <p:spPr>
          <a:xfrm>
            <a:off x="3650892" y="3825918"/>
            <a:ext cx="543826" cy="683202"/>
          </a:xfrm>
          <a:prstGeom prst="bentConnector2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11863" y="3544079"/>
            <a:ext cx="2016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latin typeface="Tahoma" pitchFamily="34" charset="0"/>
                <a:cs typeface="Tahoma" pitchFamily="34" charset="0"/>
              </a:rPr>
              <a:t>Датчик загазованности: останавливает подачу газа, если уровень углекислого газа достигает критической </a:t>
            </a:r>
            <a:r>
              <a:rPr lang="ru-RU" sz="1000" dirty="0" smtClean="0">
                <a:latin typeface="Tahoma" pitchFamily="34" charset="0"/>
                <a:cs typeface="Tahoma" pitchFamily="34" charset="0"/>
              </a:rPr>
              <a:t>отметки</a:t>
            </a:r>
          </a:p>
        </p:txBody>
      </p:sp>
      <p:pic>
        <p:nvPicPr>
          <p:cNvPr id="30" name="빛" descr="Renoir_0017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71" y="188640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빛" descr="Renoir_0017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13" y="4670122"/>
            <a:ext cx="144180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БЕЗОПАСНОСТЬ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58" name="Прямоугольник 2057"/>
          <p:cNvSpPr/>
          <p:nvPr/>
        </p:nvSpPr>
        <p:spPr>
          <a:xfrm>
            <a:off x="5927819" y="908720"/>
            <a:ext cx="2808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Многоуровневая система безопасности защитит пользователя в процессе </a:t>
            </a:r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эксплуатации</a:t>
            </a:r>
          </a:p>
          <a:p>
            <a:pPr algn="just"/>
            <a:endParaRPr lang="ru-RU" sz="1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98786" y="2339817"/>
            <a:ext cx="2440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00" dirty="0">
                <a:latin typeface="Tahoma" pitchFamily="34" charset="0"/>
                <a:cs typeface="Tahoma" pitchFamily="34" charset="0"/>
              </a:rPr>
              <a:t>Уникальная конструкция </a:t>
            </a:r>
            <a:r>
              <a:rPr lang="ru-RU" sz="1000" dirty="0" err="1">
                <a:latin typeface="Tahoma" pitchFamily="34" charset="0"/>
                <a:cs typeface="Tahoma" pitchFamily="34" charset="0"/>
              </a:rPr>
              <a:t>дожигателя</a:t>
            </a:r>
            <a:r>
              <a:rPr lang="ru-RU" sz="1000" dirty="0">
                <a:latin typeface="Tahoma" pitchFamily="34" charset="0"/>
                <a:cs typeface="Tahoma" pitchFamily="34" charset="0"/>
              </a:rPr>
              <a:t> обеспечивает 100% сгорание топливной смеси</a:t>
            </a:r>
          </a:p>
        </p:txBody>
      </p:sp>
      <p:cxnSp>
        <p:nvCxnSpPr>
          <p:cNvPr id="33" name="Соединительная линия уступом 32"/>
          <p:cNvCxnSpPr/>
          <p:nvPr/>
        </p:nvCxnSpPr>
        <p:spPr>
          <a:xfrm rot="5400000">
            <a:off x="3097741" y="1450680"/>
            <a:ext cx="1728191" cy="644273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50149" y="6457528"/>
            <a:ext cx="15121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spc="70" dirty="0" smtClean="0">
                <a:solidFill>
                  <a:schemeClr val="bg1">
                    <a:lumMod val="65000"/>
                  </a:schemeClr>
                </a:solidFill>
                <a:latin typeface="Europe_Ex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WWW.BALLU.RU</a:t>
            </a:r>
            <a:endParaRPr lang="ru-RU" sz="500" b="1" spc="70" dirty="0">
              <a:solidFill>
                <a:schemeClr val="bg1">
                  <a:lumMod val="65000"/>
                </a:schemeClr>
              </a:solidFill>
              <a:latin typeface="Europe_Ex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6126157"/>
            <a:ext cx="1876695" cy="3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6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repeatCount="2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8" grpId="0" animBg="1"/>
      <p:bldP spid="28" grpId="1" animBg="1"/>
      <p:bldP spid="16" grpId="0" uiExpand="1"/>
      <p:bldP spid="14" grpId="0" uiExpand="1"/>
      <p:bldP spid="15" grpId="0" uiExpand="1"/>
      <p:bldP spid="2" grpId="0"/>
      <p:bldP spid="2058" grpId="0" uiExpand="1" build="p"/>
      <p:bldP spid="26" grpId="0" uiExpand="1"/>
    </p:bldLst>
  </p:timing>
</p:sld>
</file>

<file path=ppt/theme/theme1.xml><?xml version="1.0" encoding="utf-8"?>
<a:theme xmlns:a="http://schemas.openxmlformats.org/drawingml/2006/main" name="Общий шаблон Вallu_HOME_&amp;_Machine_&amp;_Глав_по_климату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Общий шаблон Вallu_HOME_&amp;_Machine_&amp;_Глав_по_климату</Template>
  <TotalTime>5366</TotalTime>
  <Words>1467</Words>
  <Application>Microsoft Office PowerPoint</Application>
  <PresentationFormat>Экран (4:3)</PresentationFormat>
  <Paragraphs>330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Общий шаблон Вallu_HOME_&amp;_Machine_&amp;_Глав_по_климату</vt:lpstr>
      <vt:lpstr>Презентация PowerPoint</vt:lpstr>
      <vt:lpstr>НОВЫЙ  ПРОДУКТ</vt:lpstr>
      <vt:lpstr>МИРОВОЙ СПРОС</vt:lpstr>
      <vt:lpstr>ПРОИЗВОДСТВО В РОССИИ</vt:lpstr>
      <vt:lpstr>СФЕРЫ ПРИМЕНЕНИЯ</vt:lpstr>
      <vt:lpstr>СЕЗОННОСТЬ ПРОДАЖ</vt:lpstr>
      <vt:lpstr>КОНСТРУКТИВНЫЕ ОСОБЕННОСТИ</vt:lpstr>
      <vt:lpstr>ПОВЫШЕННАЯ ПРОЧНОСТЬ</vt:lpstr>
      <vt:lpstr>БЕЗОПАСНОСТЬ</vt:lpstr>
      <vt:lpstr>БЛОК УПРАВЛЕНИЯ </vt:lpstr>
      <vt:lpstr>СИСТЕМА КОНТРОЛЯ КАЧЕСТВА</vt:lpstr>
      <vt:lpstr>ЭКОНОМИЧНОСТЬ И ЭКОЛОГИЧНОСТЬ </vt:lpstr>
      <vt:lpstr>ЭФФЕКТИВНОСТЬ  ПРОДУКТА</vt:lpstr>
      <vt:lpstr>ЭФФЕКТИВНОСТЬ  ПРОДУКТА</vt:lpstr>
      <vt:lpstr>СРАВНИТЕЛЬНАЯ ЭФФЕКТИВНОСТЬ</vt:lpstr>
      <vt:lpstr>ТЕХНИЧЕСКИЕ ХАРАКТЕРИСТИКИ</vt:lpstr>
      <vt:lpstr>УПАКОВКА</vt:lpstr>
      <vt:lpstr>УПАКОВКА</vt:lpstr>
      <vt:lpstr>БЫСТРАЯ СБОРКА</vt:lpstr>
      <vt:lpstr>БЫСТРАЯ СБОРКА</vt:lpstr>
      <vt:lpstr>ПАКЕТ РЕКЛАМНЫХ МАТЕРИАЛОВ</vt:lpstr>
      <vt:lpstr> БИЗНЕС ИДЕИ И РЕШЕНИЯ</vt:lpstr>
      <vt:lpstr>БИЗНЕС ИДЕЯ</vt:lpstr>
      <vt:lpstr>БИЗНЕС ИДЕЯ</vt:lpstr>
      <vt:lpstr>ВАШИ РЕКЛАМОДАТЕЛИ* </vt:lpstr>
      <vt:lpstr>РЕКЛАМА ВАШИХ ПРЕДЛОЖЕНИЙ</vt:lpstr>
      <vt:lpstr>УПРАВЛЕНИЕ РЕКЛАМОЙ </vt:lpstr>
      <vt:lpstr>ВАШИ МЕРОПРИЯТИЯ </vt:lpstr>
      <vt:lpstr>ВАШИ МЕРОПРИЯТИЯ </vt:lpstr>
      <vt:lpstr>НАША ПОДДЕРЖКА</vt:lpstr>
      <vt:lpstr>ЭТО НОВЫЙ БИЗНЕС</vt:lpstr>
      <vt:lpstr>BALLU INDUSTRIAL GROUP:  ВИДЕТЬ ПОЛЕЗНОЕ В ПРОСТЫХ ВЕЩАХ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Макеева Юлия</dc:creator>
  <cp:lastModifiedBy>Дорошенко Никита Александрович</cp:lastModifiedBy>
  <cp:revision>265</cp:revision>
  <cp:lastPrinted>2013-11-27T15:34:37Z</cp:lastPrinted>
  <dcterms:created xsi:type="dcterms:W3CDTF">2013-11-27T10:22:32Z</dcterms:created>
  <dcterms:modified xsi:type="dcterms:W3CDTF">2013-12-30T06:14:29Z</dcterms:modified>
</cp:coreProperties>
</file>